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49" r:id="rId3"/>
    <p:sldId id="350" r:id="rId4"/>
    <p:sldId id="343" r:id="rId5"/>
    <p:sldId id="342" r:id="rId6"/>
    <p:sldId id="344" r:id="rId7"/>
    <p:sldId id="261" r:id="rId8"/>
    <p:sldId id="347" r:id="rId9"/>
    <p:sldId id="348" r:id="rId10"/>
    <p:sldId id="354" r:id="rId11"/>
    <p:sldId id="353" r:id="rId12"/>
    <p:sldId id="355" r:id="rId13"/>
    <p:sldId id="356" r:id="rId14"/>
    <p:sldId id="352" r:id="rId15"/>
    <p:sldId id="329" r:id="rId16"/>
    <p:sldId id="357" r:id="rId17"/>
    <p:sldId id="358" r:id="rId18"/>
    <p:sldId id="359" r:id="rId19"/>
    <p:sldId id="330" r:id="rId20"/>
    <p:sldId id="332" r:id="rId21"/>
    <p:sldId id="333" r:id="rId22"/>
    <p:sldId id="334" r:id="rId23"/>
    <p:sldId id="335" r:id="rId24"/>
    <p:sldId id="336" r:id="rId25"/>
    <p:sldId id="258" r:id="rId26"/>
    <p:sldId id="302" r:id="rId27"/>
    <p:sldId id="268" r:id="rId28"/>
    <p:sldId id="269" r:id="rId29"/>
    <p:sldId id="272" r:id="rId30"/>
    <p:sldId id="273" r:id="rId31"/>
    <p:sldId id="274" r:id="rId32"/>
    <p:sldId id="275" r:id="rId33"/>
    <p:sldId id="277" r:id="rId34"/>
    <p:sldId id="278" r:id="rId35"/>
    <p:sldId id="279" r:id="rId36"/>
    <p:sldId id="282" r:id="rId37"/>
    <p:sldId id="288" r:id="rId38"/>
    <p:sldId id="293" r:id="rId39"/>
    <p:sldId id="295" r:id="rId40"/>
    <p:sldId id="339" r:id="rId41"/>
    <p:sldId id="340" r:id="rId42"/>
    <p:sldId id="311" r:id="rId43"/>
    <p:sldId id="310" r:id="rId44"/>
    <p:sldId id="285" r:id="rId45"/>
    <p:sldId id="341" r:id="rId46"/>
    <p:sldId id="287" r:id="rId47"/>
    <p:sldId id="297" r:id="rId48"/>
    <p:sldId id="298" r:id="rId49"/>
    <p:sldId id="283" r:id="rId50"/>
    <p:sldId id="303" r:id="rId51"/>
    <p:sldId id="284" r:id="rId52"/>
    <p:sldId id="320" r:id="rId53"/>
    <p:sldId id="321" r:id="rId54"/>
    <p:sldId id="325" r:id="rId55"/>
    <p:sldId id="327" r:id="rId56"/>
    <p:sldId id="306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1689" autoAdjust="0"/>
  </p:normalViewPr>
  <p:slideViewPr>
    <p:cSldViewPr snapToGrid="0" showGuides="1">
      <p:cViewPr varScale="1">
        <p:scale>
          <a:sx n="70" d="100"/>
          <a:sy n="70" d="100"/>
        </p:scale>
        <p:origin x="882" y="5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&#225;clav\Documents\NutriVet\Kuku&#345;ice%20v&#253;sledky\2017\Troubelice\Kopie%20-%20Troubelice%207.9.2017-1.xlsx" TargetMode="External"/><Relationship Id="rId1" Type="http://schemas.openxmlformats.org/officeDocument/2006/relationships/image" Target="../media/image3.pn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&#225;clav\Documents\NutriVet\Kuku&#345;ice%20v&#253;sledky\2017\kn&#237;nice\Harvestlab%20-%20Kn&#237;nice%20&#345;ezanka%2015.9.2017.xlsx" TargetMode="External"/><Relationship Id="rId1" Type="http://schemas.openxmlformats.org/officeDocument/2006/relationships/image" Target="../media/image3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Produkce mléka u hybridů kukuřice v Troubelicích 2017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5584144289656101E-2"/>
          <c:y val="9.3101118706940822E-2"/>
          <c:w val="0.69951603741839963"/>
          <c:h val="0.81341939402487018"/>
        </c:manualLayout>
      </c:layout>
      <c:scatterChart>
        <c:scatterStyle val="lineMarker"/>
        <c:varyColors val="0"/>
        <c:ser>
          <c:idx val="6"/>
          <c:order val="0"/>
          <c:tx>
            <c:v>Průměr na tunu sušiny</c:v>
          </c:tx>
          <c:xVal>
            <c:numRef>
              <c:f>'Prumery produkce mléka'!$C$4:$C$7</c:f>
              <c:numCache>
                <c:formatCode>0.00</c:formatCode>
                <c:ptCount val="4"/>
                <c:pt idx="0">
                  <c:v>49.473949071083588</c:v>
                </c:pt>
                <c:pt idx="1">
                  <c:v>49.473949071083588</c:v>
                </c:pt>
                <c:pt idx="2">
                  <c:v>49.473949071083588</c:v>
                </c:pt>
                <c:pt idx="3">
                  <c:v>49.473949071083588</c:v>
                </c:pt>
              </c:numCache>
            </c:numRef>
          </c:xVal>
          <c:yVal>
            <c:numRef>
              <c:f>'Prumery produkce mléka'!$B$4:$B$7</c:f>
              <c:numCache>
                <c:formatCode>0.00</c:formatCode>
                <c:ptCount val="4"/>
                <c:pt idx="0">
                  <c:v>1884.125846329945</c:v>
                </c:pt>
                <c:pt idx="1">
                  <c:v>2084.125846329945</c:v>
                </c:pt>
                <c:pt idx="2">
                  <c:v>2113.2766561278222</c:v>
                </c:pt>
                <c:pt idx="3">
                  <c:v>2313.2766561278222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F1-4A70-8E1D-6C5CC6E3C487}"/>
            </c:ext>
          </c:extLst>
        </c:ser>
        <c:ser>
          <c:idx val="7"/>
          <c:order val="1"/>
          <c:tx>
            <c:v>Průměr na hektar</c:v>
          </c:tx>
          <c:xVal>
            <c:numRef>
              <c:f>'Prumery produkce mléka'!$G$4:$G$7</c:f>
              <c:numCache>
                <c:formatCode>0.00</c:formatCode>
                <c:ptCount val="4"/>
                <c:pt idx="0">
                  <c:v>41.848462310550723</c:v>
                </c:pt>
                <c:pt idx="1">
                  <c:v>46.848462310550723</c:v>
                </c:pt>
                <c:pt idx="2">
                  <c:v>54.255766353954293</c:v>
                </c:pt>
                <c:pt idx="3">
                  <c:v>59.255766353954293</c:v>
                </c:pt>
              </c:numCache>
            </c:numRef>
          </c:xVal>
          <c:yVal>
            <c:numRef>
              <c:f>'Prumery produkce mléka'!$H$4:$H$7</c:f>
              <c:numCache>
                <c:formatCode>0.00</c:formatCode>
                <c:ptCount val="4"/>
                <c:pt idx="0">
                  <c:v>2102.7191969846513</c:v>
                </c:pt>
                <c:pt idx="1">
                  <c:v>2102.7191969846513</c:v>
                </c:pt>
                <c:pt idx="2">
                  <c:v>2102.7191969846513</c:v>
                </c:pt>
                <c:pt idx="3">
                  <c:v>2102.7191969846513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F1-4A70-8E1D-6C5CC6E3C487}"/>
            </c:ext>
          </c:extLst>
        </c:ser>
        <c:ser>
          <c:idx val="0"/>
          <c:order val="2"/>
          <c:tx>
            <c:strRef>
              <c:f>'Srovnání hybridů'!$A$6</c:f>
              <c:strCache>
                <c:ptCount val="1"/>
                <c:pt idx="0">
                  <c:v>Metronom</c:v>
                </c:pt>
              </c:strCache>
            </c:strRef>
          </c:tx>
          <c:xVal>
            <c:numRef>
              <c:f>'Srovnání hybridů'!$P$6</c:f>
              <c:numCache>
                <c:formatCode>0.00</c:formatCode>
                <c:ptCount val="1"/>
                <c:pt idx="0">
                  <c:v>49.960716691781322</c:v>
                </c:pt>
              </c:numCache>
            </c:numRef>
          </c:xVal>
          <c:yVal>
            <c:numRef>
              <c:f>'Srovnání hybridů'!$Q$6</c:f>
              <c:numCache>
                <c:formatCode>0.00</c:formatCode>
                <c:ptCount val="1"/>
                <c:pt idx="0">
                  <c:v>2099.9966985000942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F1-4A70-8E1D-6C5CC6E3C487}"/>
            </c:ext>
          </c:extLst>
        </c:ser>
        <c:ser>
          <c:idx val="1"/>
          <c:order val="3"/>
          <c:tx>
            <c:strRef>
              <c:f>'Srovnání hybridů'!$A$7</c:f>
              <c:strCache>
                <c:ptCount val="1"/>
                <c:pt idx="0">
                  <c:v>Newmilk</c:v>
                </c:pt>
              </c:strCache>
            </c:strRef>
          </c:tx>
          <c:xVal>
            <c:numRef>
              <c:f>'Srovnání hybridů'!$P$7</c:f>
              <c:numCache>
                <c:formatCode>0.00</c:formatCode>
                <c:ptCount val="1"/>
                <c:pt idx="0">
                  <c:v>54.255766353954293</c:v>
                </c:pt>
              </c:numCache>
            </c:numRef>
          </c:xVal>
          <c:yVal>
            <c:numRef>
              <c:f>'Srovnání hybridů'!$Q$7</c:f>
              <c:numCache>
                <c:formatCode>0.00</c:formatCode>
                <c:ptCount val="1"/>
                <c:pt idx="0">
                  <c:v>2113.2766561278222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4F1-4A70-8E1D-6C5CC6E3C487}"/>
            </c:ext>
          </c:extLst>
        </c:ser>
        <c:ser>
          <c:idx val="2"/>
          <c:order val="4"/>
          <c:tx>
            <c:strRef>
              <c:f>'Srovnání hybridů'!$A$8</c:f>
              <c:strCache>
                <c:ptCount val="1"/>
                <c:pt idx="0">
                  <c:v>Watson</c:v>
                </c:pt>
              </c:strCache>
            </c:strRef>
          </c:tx>
          <c:xVal>
            <c:numRef>
              <c:f>'Srovnání hybridů'!$P$8</c:f>
              <c:numCache>
                <c:formatCode>0.00</c:formatCode>
                <c:ptCount val="1"/>
                <c:pt idx="0">
                  <c:v>47.562341998212673</c:v>
                </c:pt>
              </c:numCache>
            </c:numRef>
          </c:xVal>
          <c:yVal>
            <c:numRef>
              <c:f>'Srovnání hybridů'!$Q$8</c:f>
              <c:numCache>
                <c:formatCode>0.00</c:formatCode>
                <c:ptCount val="1"/>
                <c:pt idx="0">
                  <c:v>2096.1218893259083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4F1-4A70-8E1D-6C5CC6E3C487}"/>
            </c:ext>
          </c:extLst>
        </c:ser>
        <c:ser>
          <c:idx val="3"/>
          <c:order val="5"/>
          <c:tx>
            <c:strRef>
              <c:f>'Srovnání hybridů'!$A$9</c:f>
              <c:strCache>
                <c:ptCount val="1"/>
                <c:pt idx="0">
                  <c:v>Balade</c:v>
                </c:pt>
              </c:strCache>
            </c:strRef>
          </c:tx>
          <c:xVal>
            <c:numRef>
              <c:f>'Srovnání hybridů'!$P$9</c:f>
              <c:numCache>
                <c:formatCode>0.00</c:formatCode>
                <c:ptCount val="1"/>
                <c:pt idx="0">
                  <c:v>47.811283261336655</c:v>
                </c:pt>
              </c:numCache>
            </c:numRef>
          </c:xVal>
          <c:yVal>
            <c:numRef>
              <c:f>'Srovnání hybridů'!$Q$9</c:f>
              <c:numCache>
                <c:formatCode>0.00</c:formatCode>
                <c:ptCount val="1"/>
                <c:pt idx="0">
                  <c:v>2108.0969676084446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4F1-4A70-8E1D-6C5CC6E3C487}"/>
            </c:ext>
          </c:extLst>
        </c:ser>
        <c:ser>
          <c:idx val="4"/>
          <c:order val="6"/>
          <c:tx>
            <c:strRef>
              <c:f>'Srovnání hybridů'!$A$10</c:f>
              <c:strCache>
                <c:ptCount val="1"/>
                <c:pt idx="0">
                  <c:v>Eurojet</c:v>
                </c:pt>
              </c:strCache>
            </c:strRef>
          </c:tx>
          <c:xVal>
            <c:numRef>
              <c:f>'Srovnání hybridů'!$P$10</c:f>
              <c:numCache>
                <c:formatCode>0.00</c:formatCode>
                <c:ptCount val="1"/>
                <c:pt idx="0">
                  <c:v>47.979138306693606</c:v>
                </c:pt>
              </c:numCache>
            </c:numRef>
          </c:xVal>
          <c:yVal>
            <c:numRef>
              <c:f>'Srovnání hybridů'!$Q$10</c:f>
              <c:numCache>
                <c:formatCode>0.00</c:formatCode>
                <c:ptCount val="1"/>
                <c:pt idx="0">
                  <c:v>2107.8185902639275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4F1-4A70-8E1D-6C5CC6E3C487}"/>
            </c:ext>
          </c:extLst>
        </c:ser>
        <c:ser>
          <c:idx val="5"/>
          <c:order val="7"/>
          <c:tx>
            <c:strRef>
              <c:f>'Srovnání hybridů'!$A$11</c:f>
              <c:strCache>
                <c:ptCount val="1"/>
                <c:pt idx="0">
                  <c:v>Hubble</c:v>
                </c:pt>
              </c:strCache>
            </c:strRef>
          </c:tx>
          <c:xVal>
            <c:numRef>
              <c:f>'Srovnání hybridů'!$P$11</c:f>
              <c:numCache>
                <c:formatCode>0.00</c:formatCode>
                <c:ptCount val="1"/>
                <c:pt idx="0">
                  <c:v>53.03810435656866</c:v>
                </c:pt>
              </c:numCache>
            </c:numRef>
          </c:xVal>
          <c:yVal>
            <c:numRef>
              <c:f>'Srovnání hybridů'!$Q$11</c:f>
              <c:numCache>
                <c:formatCode>0.00</c:formatCode>
                <c:ptCount val="1"/>
                <c:pt idx="0">
                  <c:v>2109.2289969898529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4F1-4A70-8E1D-6C5CC6E3C487}"/>
            </c:ext>
          </c:extLst>
        </c:ser>
        <c:ser>
          <c:idx val="8"/>
          <c:order val="8"/>
          <c:tx>
            <c:strRef>
              <c:f>'Srovnání hybridů'!$A$12</c:f>
              <c:strCache>
                <c:ptCount val="1"/>
                <c:pt idx="0">
                  <c:v>Crossman</c:v>
                </c:pt>
              </c:strCache>
            </c:strRef>
          </c:tx>
          <c:xVal>
            <c:numRef>
              <c:f>'Srovnání hybridů'!$P$12</c:f>
              <c:numCache>
                <c:formatCode>0.00</c:formatCode>
                <c:ptCount val="1"/>
                <c:pt idx="0">
                  <c:v>46.848462310550723</c:v>
                </c:pt>
              </c:numCache>
            </c:numRef>
          </c:xVal>
          <c:yVal>
            <c:numRef>
              <c:f>'Srovnání hybridů'!$Q$12</c:f>
              <c:numCache>
                <c:formatCode>0.00</c:formatCode>
                <c:ptCount val="1"/>
                <c:pt idx="0">
                  <c:v>2094.0640439754411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4F1-4A70-8E1D-6C5CC6E3C487}"/>
            </c:ext>
          </c:extLst>
        </c:ser>
        <c:ser>
          <c:idx val="9"/>
          <c:order val="9"/>
          <c:tx>
            <c:strRef>
              <c:f>'Srovnání hybridů'!$A$13</c:f>
              <c:strCache>
                <c:ptCount val="1"/>
                <c:pt idx="0">
                  <c:v>Bombastik</c:v>
                </c:pt>
              </c:strCache>
            </c:strRef>
          </c:tx>
          <c:xVal>
            <c:numRef>
              <c:f>'Srovnání hybridů'!$P$13</c:f>
              <c:numCache>
                <c:formatCode>0.00</c:formatCode>
                <c:ptCount val="1"/>
                <c:pt idx="0">
                  <c:v>49.066285736255054</c:v>
                </c:pt>
              </c:numCache>
            </c:numRef>
          </c:xVal>
          <c:yVal>
            <c:numRef>
              <c:f>'Srovnání hybridů'!$Q$13</c:f>
              <c:numCache>
                <c:formatCode>0.00</c:formatCode>
                <c:ptCount val="1"/>
                <c:pt idx="0">
                  <c:v>2111.7430837404263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4F1-4A70-8E1D-6C5CC6E3C487}"/>
            </c:ext>
          </c:extLst>
        </c:ser>
        <c:ser>
          <c:idx val="10"/>
          <c:order val="10"/>
          <c:tx>
            <c:strRef>
              <c:f>'Srovnání hybridů'!$A$14</c:f>
              <c:strCache>
                <c:ptCount val="1"/>
                <c:pt idx="0">
                  <c:v>Big Ben</c:v>
                </c:pt>
              </c:strCache>
            </c:strRef>
          </c:tx>
          <c:xVal>
            <c:numRef>
              <c:f>'Srovnání hybridů'!$P$14</c:f>
              <c:numCache>
                <c:formatCode>0.00</c:formatCode>
                <c:ptCount val="1"/>
                <c:pt idx="0">
                  <c:v>48.743442624399329</c:v>
                </c:pt>
              </c:numCache>
            </c:numRef>
          </c:xVal>
          <c:yVal>
            <c:numRef>
              <c:f>'Srovnání hybridů'!$Q$14</c:f>
              <c:numCache>
                <c:formatCode>0.00</c:formatCode>
                <c:ptCount val="1"/>
                <c:pt idx="0">
                  <c:v>2084.125846329945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34F1-4A70-8E1D-6C5CC6E3C487}"/>
            </c:ext>
          </c:extLst>
        </c:ser>
        <c:ser>
          <c:idx val="11"/>
          <c:order val="11"/>
          <c:tx>
            <c:strRef>
              <c:f>'Srovnání hybridů'!$A$15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hybridů'!$P$15</c:f>
            </c:numRef>
          </c:xVal>
          <c:yVal>
            <c:numRef>
              <c:f>'Srovnání hybridů'!$Q$15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34F1-4A70-8E1D-6C5CC6E3C487}"/>
            </c:ext>
          </c:extLst>
        </c:ser>
        <c:ser>
          <c:idx val="12"/>
          <c:order val="12"/>
          <c:tx>
            <c:strRef>
              <c:f>'Srovnání hybridů'!$A$16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hybridů'!$P$16</c:f>
            </c:numRef>
          </c:xVal>
          <c:yVal>
            <c:numRef>
              <c:f>'Srovnání hybridů'!$Q$16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34F1-4A70-8E1D-6C5CC6E3C487}"/>
            </c:ext>
          </c:extLst>
        </c:ser>
        <c:ser>
          <c:idx val="13"/>
          <c:order val="13"/>
          <c:tx>
            <c:strRef>
              <c:f>'Srovnání hybridů'!$A$17</c:f>
              <c:strCache>
                <c:ptCount val="1"/>
                <c:pt idx="0">
                  <c:v>H12</c:v>
                </c:pt>
              </c:strCache>
            </c:strRef>
          </c:tx>
          <c:xVal>
            <c:numRef>
              <c:f>'Srovnání hybridů'!$P$17</c:f>
            </c:numRef>
          </c:xVal>
          <c:yVal>
            <c:numRef>
              <c:f>'Srovnání hybridů'!$Q$17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34F1-4A70-8E1D-6C5CC6E3C487}"/>
            </c:ext>
          </c:extLst>
        </c:ser>
        <c:ser>
          <c:idx val="14"/>
          <c:order val="14"/>
          <c:tx>
            <c:strRef>
              <c:f>'Srovnání hybridů'!$A$18</c:f>
              <c:strCache>
                <c:ptCount val="1"/>
                <c:pt idx="0">
                  <c:v>H13</c:v>
                </c:pt>
              </c:strCache>
            </c:strRef>
          </c:tx>
          <c:xVal>
            <c:numRef>
              <c:f>'Srovnání hybridů'!$P$18</c:f>
            </c:numRef>
          </c:xVal>
          <c:yVal>
            <c:numRef>
              <c:f>'Srovnání hybridů'!$Q$18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34F1-4A70-8E1D-6C5CC6E3C487}"/>
            </c:ext>
          </c:extLst>
        </c:ser>
        <c:ser>
          <c:idx val="15"/>
          <c:order val="15"/>
          <c:tx>
            <c:strRef>
              <c:f>'Srovnání hybridů'!$A$19</c:f>
              <c:strCache>
                <c:ptCount val="1"/>
                <c:pt idx="0">
                  <c:v>H14</c:v>
                </c:pt>
              </c:strCache>
            </c:strRef>
          </c:tx>
          <c:xVal>
            <c:numRef>
              <c:f>'Srovnání hybridů'!$P$19</c:f>
            </c:numRef>
          </c:xVal>
          <c:yVal>
            <c:numRef>
              <c:f>'Srovnání hybridů'!$Q$19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34F1-4A70-8E1D-6C5CC6E3C487}"/>
            </c:ext>
          </c:extLst>
        </c:ser>
        <c:ser>
          <c:idx val="16"/>
          <c:order val="16"/>
          <c:tx>
            <c:strRef>
              <c:f>'Srovnání hybridů'!$A$20</c:f>
              <c:strCache>
                <c:ptCount val="1"/>
                <c:pt idx="0">
                  <c:v>H15</c:v>
                </c:pt>
              </c:strCache>
            </c:strRef>
          </c:tx>
          <c:xVal>
            <c:numRef>
              <c:f>'Srovnání hybridů'!$P$20</c:f>
            </c:numRef>
          </c:xVal>
          <c:yVal>
            <c:numRef>
              <c:f>'Srovnání hybridů'!$Q$20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34F1-4A70-8E1D-6C5CC6E3C487}"/>
            </c:ext>
          </c:extLst>
        </c:ser>
        <c:ser>
          <c:idx val="17"/>
          <c:order val="17"/>
          <c:tx>
            <c:strRef>
              <c:f>'Srovnání hybridů'!$A$21</c:f>
              <c:strCache>
                <c:ptCount val="1"/>
                <c:pt idx="0">
                  <c:v>H16</c:v>
                </c:pt>
              </c:strCache>
            </c:strRef>
          </c:tx>
          <c:xVal>
            <c:numRef>
              <c:f>'Srovnání hybridů'!$P$21</c:f>
            </c:numRef>
          </c:xVal>
          <c:yVal>
            <c:numRef>
              <c:f>'Srovnání hybridů'!$Q$21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34F1-4A70-8E1D-6C5CC6E3C487}"/>
            </c:ext>
          </c:extLst>
        </c:ser>
        <c:ser>
          <c:idx val="18"/>
          <c:order val="18"/>
          <c:tx>
            <c:strRef>
              <c:f>'Srovnání hybridů'!$A$22</c:f>
              <c:strCache>
                <c:ptCount val="1"/>
                <c:pt idx="0">
                  <c:v>H17</c:v>
                </c:pt>
              </c:strCache>
            </c:strRef>
          </c:tx>
          <c:xVal>
            <c:numRef>
              <c:f>'Srovnání hybridů'!$P$22</c:f>
            </c:numRef>
          </c:xVal>
          <c:yVal>
            <c:numRef>
              <c:f>'Srovnání hybridů'!$Q$22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34F1-4A70-8E1D-6C5CC6E3C487}"/>
            </c:ext>
          </c:extLst>
        </c:ser>
        <c:ser>
          <c:idx val="19"/>
          <c:order val="19"/>
          <c:tx>
            <c:strRef>
              <c:f>'Srovnání hybridů'!$A$23</c:f>
              <c:strCache>
                <c:ptCount val="1"/>
                <c:pt idx="0">
                  <c:v>H18</c:v>
                </c:pt>
              </c:strCache>
            </c:strRef>
          </c:tx>
          <c:xVal>
            <c:numRef>
              <c:f>'Srovnání hybridů'!$P$23</c:f>
            </c:numRef>
          </c:xVal>
          <c:yVal>
            <c:numRef>
              <c:f>'Srovnání hybridů'!$Q$23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34F1-4A70-8E1D-6C5CC6E3C487}"/>
            </c:ext>
          </c:extLst>
        </c:ser>
        <c:ser>
          <c:idx val="20"/>
          <c:order val="20"/>
          <c:tx>
            <c:strRef>
              <c:f>'Srovnání hybridů'!$A$24</c:f>
              <c:strCache>
                <c:ptCount val="1"/>
                <c:pt idx="0">
                  <c:v>H19</c:v>
                </c:pt>
              </c:strCache>
            </c:strRef>
          </c:tx>
          <c:xVal>
            <c:numRef>
              <c:f>'Srovnání hybridů'!$P$24</c:f>
            </c:numRef>
          </c:xVal>
          <c:yVal>
            <c:numRef>
              <c:f>'Srovnání hybridů'!$Q$24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34F1-4A70-8E1D-6C5CC6E3C487}"/>
            </c:ext>
          </c:extLst>
        </c:ser>
        <c:ser>
          <c:idx val="21"/>
          <c:order val="21"/>
          <c:tx>
            <c:strRef>
              <c:f>'Srovnání hybridů'!$A$25</c:f>
              <c:strCache>
                <c:ptCount val="1"/>
                <c:pt idx="0">
                  <c:v>H20</c:v>
                </c:pt>
              </c:strCache>
            </c:strRef>
          </c:tx>
          <c:xVal>
            <c:numRef>
              <c:f>'Srovnání hybridů'!$P$25</c:f>
            </c:numRef>
          </c:xVal>
          <c:yVal>
            <c:numRef>
              <c:f>'Srovnání hybridů'!$Q$25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34F1-4A70-8E1D-6C5CC6E3C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96256"/>
        <c:axId val="43298176"/>
      </c:scatterChart>
      <c:valAx>
        <c:axId val="43296256"/>
        <c:scaling>
          <c:orientation val="minMax"/>
          <c:max val="56"/>
          <c:min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</a:t>
                </a:r>
                <a:r>
                  <a:rPr lang="cs-CZ" baseline="0"/>
                  <a:t> kg mléka na hektar (v tis.)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43298176"/>
        <c:crosses val="autoZero"/>
        <c:crossBetween val="midCat"/>
      </c:valAx>
      <c:valAx>
        <c:axId val="43298176"/>
        <c:scaling>
          <c:orientation val="minMax"/>
          <c:max val="2120"/>
          <c:min val="207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 kg mléka na t suš. kukuřice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43296256"/>
        <c:crosses val="autoZero"/>
        <c:crossBetween val="midCat"/>
      </c:valAx>
      <c:spPr>
        <a:blipFill dpi="0" rotWithShape="1">
          <a:blip xmlns:r="http://schemas.openxmlformats.org/officeDocument/2006/relationships" r:embed="rId1">
            <a:alphaModFix amt="15000"/>
          </a:blip>
          <a:srcRect/>
          <a:tile tx="0" ty="0" sx="80000" sy="80000" flip="none" algn="tl"/>
        </a:blipFill>
      </c:spPr>
    </c:plotArea>
    <c:legend>
      <c:legendPos val="r"/>
      <c:layout>
        <c:manualLayout>
          <c:xMode val="edge"/>
          <c:yMode val="edge"/>
          <c:x val="0.82571553940372844"/>
          <c:y val="0.11679297801171395"/>
          <c:w val="0.16607933239114342"/>
          <c:h val="0.8402885513490211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Produkce mléka u řezanky hybridů kukuřice v </a:t>
            </a:r>
            <a:r>
              <a:rPr lang="cs-CZ" dirty="0" err="1"/>
              <a:t>Agrospol</a:t>
            </a:r>
            <a:r>
              <a:rPr lang="cs-CZ" dirty="0"/>
              <a:t> Knínice 2017</a:t>
            </a:r>
          </a:p>
        </c:rich>
      </c:tx>
      <c:layout>
        <c:manualLayout>
          <c:xMode val="edge"/>
          <c:yMode val="edge"/>
          <c:x val="0.3251403597955474"/>
          <c:y val="1.056105654472831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6"/>
          <c:order val="0"/>
          <c:tx>
            <c:v>Průměr na tunu sušiny</c:v>
          </c:tx>
          <c:xVal>
            <c:numRef>
              <c:f>'Prumery produkce mléka'!$C$4:$C$7</c:f>
              <c:numCache>
                <c:formatCode>0.00</c:formatCode>
                <c:ptCount val="4"/>
                <c:pt idx="0">
                  <c:v>35.53824244830691</c:v>
                </c:pt>
                <c:pt idx="1">
                  <c:v>35.53824244830691</c:v>
                </c:pt>
                <c:pt idx="2">
                  <c:v>35.53824244830691</c:v>
                </c:pt>
                <c:pt idx="3">
                  <c:v>35.53824244830691</c:v>
                </c:pt>
              </c:numCache>
            </c:numRef>
          </c:xVal>
          <c:yVal>
            <c:numRef>
              <c:f>'Prumery produkce mléka'!$B$4:$B$7</c:f>
              <c:numCache>
                <c:formatCode>0.00</c:formatCode>
                <c:ptCount val="4"/>
                <c:pt idx="0">
                  <c:v>1739.9109060309784</c:v>
                </c:pt>
                <c:pt idx="1">
                  <c:v>1939.9109060309784</c:v>
                </c:pt>
                <c:pt idx="2">
                  <c:v>1991.0616832097094</c:v>
                </c:pt>
                <c:pt idx="3">
                  <c:v>2191.0616832097094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E6-4299-AD62-B7AED2B76E2F}"/>
            </c:ext>
          </c:extLst>
        </c:ser>
        <c:ser>
          <c:idx val="7"/>
          <c:order val="1"/>
          <c:tx>
            <c:v>Průměr na hektar</c:v>
          </c:tx>
          <c:xVal>
            <c:numRef>
              <c:f>'Prumery produkce mléka'!$G$4:$G$7</c:f>
              <c:numCache>
                <c:formatCode>0.00</c:formatCode>
                <c:ptCount val="4"/>
                <c:pt idx="0">
                  <c:v>26.072720467693312</c:v>
                </c:pt>
                <c:pt idx="1">
                  <c:v>31.072720467693312</c:v>
                </c:pt>
                <c:pt idx="2">
                  <c:v>44.219560600625037</c:v>
                </c:pt>
                <c:pt idx="3">
                  <c:v>49.219560600625037</c:v>
                </c:pt>
              </c:numCache>
            </c:numRef>
          </c:xVal>
          <c:yVal>
            <c:numRef>
              <c:f>'Prumery produkce mléka'!$H$4:$H$7</c:f>
              <c:numCache>
                <c:formatCode>0.00</c:formatCode>
                <c:ptCount val="4"/>
                <c:pt idx="0">
                  <c:v>1961.9512324836533</c:v>
                </c:pt>
                <c:pt idx="1">
                  <c:v>1961.9512324836533</c:v>
                </c:pt>
                <c:pt idx="2">
                  <c:v>1961.9512324836533</c:v>
                </c:pt>
                <c:pt idx="3">
                  <c:v>1961.9512324836533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E6-4299-AD62-B7AED2B76E2F}"/>
            </c:ext>
          </c:extLst>
        </c:ser>
        <c:ser>
          <c:idx val="0"/>
          <c:order val="2"/>
          <c:tx>
            <c:strRef>
              <c:f>'Srovnání hybridů'!$A$6</c:f>
              <c:strCache>
                <c:ptCount val="1"/>
                <c:pt idx="0">
                  <c:v>ES Yeti</c:v>
                </c:pt>
              </c:strCache>
            </c:strRef>
          </c:tx>
          <c:xVal>
            <c:numRef>
              <c:f>'Srovnání hybridů'!$N$6</c:f>
              <c:numCache>
                <c:formatCode>0.00</c:formatCode>
                <c:ptCount val="1"/>
                <c:pt idx="0">
                  <c:v>31.572494807826711</c:v>
                </c:pt>
              </c:numCache>
            </c:numRef>
          </c:xVal>
          <c:yVal>
            <c:numRef>
              <c:f>'Srovnání hybridů'!$O$6</c:f>
              <c:numCache>
                <c:formatCode>0.00</c:formatCode>
                <c:ptCount val="1"/>
                <c:pt idx="0">
                  <c:v>1984.1939924476312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E6-4299-AD62-B7AED2B76E2F}"/>
            </c:ext>
          </c:extLst>
        </c:ser>
        <c:ser>
          <c:idx val="1"/>
          <c:order val="3"/>
          <c:tx>
            <c:strRef>
              <c:f>'Srovnání hybridů'!$A$7</c:f>
              <c:strCache>
                <c:ptCount val="1"/>
                <c:pt idx="0">
                  <c:v>RGT Connection</c:v>
                </c:pt>
              </c:strCache>
            </c:strRef>
          </c:tx>
          <c:xVal>
            <c:numRef>
              <c:f>'Srovnání hybridů'!$N$7</c:f>
              <c:numCache>
                <c:formatCode>0.00</c:formatCode>
                <c:ptCount val="1"/>
                <c:pt idx="0">
                  <c:v>33.989526748155392</c:v>
                </c:pt>
              </c:numCache>
            </c:numRef>
          </c:xVal>
          <c:yVal>
            <c:numRef>
              <c:f>'Srovnání hybridů'!$O$7</c:f>
              <c:numCache>
                <c:formatCode>0.00</c:formatCode>
                <c:ptCount val="1"/>
                <c:pt idx="0">
                  <c:v>1948.1039851606972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E6-4299-AD62-B7AED2B76E2F}"/>
            </c:ext>
          </c:extLst>
        </c:ser>
        <c:ser>
          <c:idx val="2"/>
          <c:order val="4"/>
          <c:tx>
            <c:strRef>
              <c:f>'Srovnání hybridů'!$A$8</c:f>
              <c:strCache>
                <c:ptCount val="1"/>
                <c:pt idx="0">
                  <c:v>ES Gallery</c:v>
                </c:pt>
              </c:strCache>
            </c:strRef>
          </c:tx>
          <c:xVal>
            <c:numRef>
              <c:f>'Srovnání hybridů'!$N$8</c:f>
              <c:numCache>
                <c:formatCode>0.00</c:formatCode>
                <c:ptCount val="1"/>
                <c:pt idx="0">
                  <c:v>44.219560600625037</c:v>
                </c:pt>
              </c:numCache>
            </c:numRef>
          </c:xVal>
          <c:yVal>
            <c:numRef>
              <c:f>'Srovnání hybridů'!$O$8</c:f>
              <c:numCache>
                <c:formatCode>0.00</c:formatCode>
                <c:ptCount val="1"/>
                <c:pt idx="0">
                  <c:v>1991.0616832097094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0E6-4299-AD62-B7AED2B76E2F}"/>
            </c:ext>
          </c:extLst>
        </c:ser>
        <c:ser>
          <c:idx val="3"/>
          <c:order val="5"/>
          <c:tx>
            <c:strRef>
              <c:f>'Srovnání hybridů'!$A$9</c:f>
              <c:strCache>
                <c:ptCount val="1"/>
                <c:pt idx="0">
                  <c:v>DKC 3623</c:v>
                </c:pt>
              </c:strCache>
            </c:strRef>
          </c:tx>
          <c:xVal>
            <c:numRef>
              <c:f>'Srovnání hybridů'!$N$9</c:f>
              <c:numCache>
                <c:formatCode>0.00</c:formatCode>
                <c:ptCount val="1"/>
                <c:pt idx="0">
                  <c:v>36.177674868395407</c:v>
                </c:pt>
              </c:numCache>
            </c:numRef>
          </c:xVal>
          <c:yVal>
            <c:numRef>
              <c:f>'Srovnání hybridů'!$O$9</c:f>
              <c:numCache>
                <c:formatCode>0.00</c:formatCode>
                <c:ptCount val="1"/>
                <c:pt idx="0">
                  <c:v>1945.4513128604751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0E6-4299-AD62-B7AED2B76E2F}"/>
            </c:ext>
          </c:extLst>
        </c:ser>
        <c:ser>
          <c:idx val="4"/>
          <c:order val="6"/>
          <c:tx>
            <c:strRef>
              <c:f>'Srovnání hybridů'!$A$10</c:f>
              <c:strCache>
                <c:ptCount val="1"/>
                <c:pt idx="0">
                  <c:v>LG 30.275</c:v>
                </c:pt>
              </c:strCache>
            </c:strRef>
          </c:tx>
          <c:xVal>
            <c:numRef>
              <c:f>'Srovnání hybridů'!$N$10</c:f>
              <c:numCache>
                <c:formatCode>0.00</c:formatCode>
                <c:ptCount val="1"/>
                <c:pt idx="0">
                  <c:v>36.211440628663155</c:v>
                </c:pt>
              </c:numCache>
            </c:numRef>
          </c:xVal>
          <c:yVal>
            <c:numRef>
              <c:f>'Srovnání hybridů'!$O$10</c:f>
              <c:numCache>
                <c:formatCode>0.00</c:formatCode>
                <c:ptCount val="1"/>
                <c:pt idx="0">
                  <c:v>1959.3228419311497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0E6-4299-AD62-B7AED2B76E2F}"/>
            </c:ext>
          </c:extLst>
        </c:ser>
        <c:ser>
          <c:idx val="5"/>
          <c:order val="7"/>
          <c:tx>
            <c:strRef>
              <c:f>'Srovnání hybridů'!$A$11</c:f>
              <c:strCache>
                <c:ptCount val="1"/>
                <c:pt idx="0">
                  <c:v>Exxotika</c:v>
                </c:pt>
              </c:strCache>
            </c:strRef>
          </c:tx>
          <c:xVal>
            <c:numRef>
              <c:f>'Srovnání hybridů'!$N$11</c:f>
              <c:numCache>
                <c:formatCode>0.00</c:formatCode>
                <c:ptCount val="1"/>
                <c:pt idx="0">
                  <c:v>34.755536908174498</c:v>
                </c:pt>
              </c:numCache>
            </c:numRef>
          </c:xVal>
          <c:yVal>
            <c:numRef>
              <c:f>'Srovnání hybridů'!$O$11</c:f>
              <c:numCache>
                <c:formatCode>0.00</c:formatCode>
                <c:ptCount val="1"/>
                <c:pt idx="0">
                  <c:v>1939.9109060309784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0E6-4299-AD62-B7AED2B76E2F}"/>
            </c:ext>
          </c:extLst>
        </c:ser>
        <c:ser>
          <c:idx val="8"/>
          <c:order val="8"/>
          <c:tx>
            <c:strRef>
              <c:f>'Srovnání hybridů'!$A$12</c:f>
              <c:strCache>
                <c:ptCount val="1"/>
                <c:pt idx="0">
                  <c:v>Agro Vitalo</c:v>
                </c:pt>
              </c:strCache>
            </c:strRef>
          </c:tx>
          <c:xVal>
            <c:numRef>
              <c:f>'Srovnání hybridů'!$N$12</c:f>
              <c:numCache>
                <c:formatCode>0.00</c:formatCode>
                <c:ptCount val="1"/>
                <c:pt idx="0">
                  <c:v>35.930949174583695</c:v>
                </c:pt>
              </c:numCache>
            </c:numRef>
          </c:xVal>
          <c:yVal>
            <c:numRef>
              <c:f>'Srovnání hybridů'!$O$12</c:f>
              <c:numCache>
                <c:formatCode>0.00</c:formatCode>
                <c:ptCount val="1"/>
                <c:pt idx="0">
                  <c:v>1978.9038437076094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0E6-4299-AD62-B7AED2B76E2F}"/>
            </c:ext>
          </c:extLst>
        </c:ser>
        <c:ser>
          <c:idx val="9"/>
          <c:order val="9"/>
          <c:tx>
            <c:strRef>
              <c:f>'Srovnání hybridů'!$A$13</c:f>
              <c:strCache>
                <c:ptCount val="1"/>
                <c:pt idx="0">
                  <c:v>DKC 3523</c:v>
                </c:pt>
              </c:strCache>
            </c:strRef>
          </c:tx>
          <c:xVal>
            <c:numRef>
              <c:f>'Srovnání hybridů'!$N$13</c:f>
              <c:numCache>
                <c:formatCode>0.00</c:formatCode>
                <c:ptCount val="1"/>
                <c:pt idx="0">
                  <c:v>35.914277830644991</c:v>
                </c:pt>
              </c:numCache>
            </c:numRef>
          </c:xVal>
          <c:yVal>
            <c:numRef>
              <c:f>'Srovnání hybridů'!$O$13</c:f>
              <c:numCache>
                <c:formatCode>0.00</c:formatCode>
                <c:ptCount val="1"/>
                <c:pt idx="0">
                  <c:v>1959.3835507899985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0E6-4299-AD62-B7AED2B76E2F}"/>
            </c:ext>
          </c:extLst>
        </c:ser>
        <c:ser>
          <c:idx val="10"/>
          <c:order val="10"/>
          <c:tx>
            <c:strRef>
              <c:f>'Srovnání hybridů'!$A$14</c:f>
              <c:strCache>
                <c:ptCount val="1"/>
                <c:pt idx="0">
                  <c:v>RGT Karlaxx</c:v>
                </c:pt>
              </c:strCache>
            </c:strRef>
          </c:tx>
          <c:xVal>
            <c:numRef>
              <c:f>'Srovnání hybridů'!$N$14</c:f>
              <c:numCache>
                <c:formatCode>0.00</c:formatCode>
                <c:ptCount val="1"/>
                <c:pt idx="0">
                  <c:v>31.072720467693312</c:v>
                </c:pt>
              </c:numCache>
            </c:numRef>
          </c:xVal>
          <c:yVal>
            <c:numRef>
              <c:f>'Srovnání hybridů'!$O$14</c:f>
              <c:numCache>
                <c:formatCode>0.00</c:formatCode>
                <c:ptCount val="1"/>
                <c:pt idx="0">
                  <c:v>1951.2289762146302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0E6-4299-AD62-B7AED2B76E2F}"/>
            </c:ext>
          </c:extLst>
        </c:ser>
        <c:ser>
          <c:idx val="11"/>
          <c:order val="11"/>
          <c:tx>
            <c:strRef>
              <c:f>'Srovnání hybridů'!$A$15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hybridů'!$N$15</c:f>
            </c:numRef>
          </c:xVal>
          <c:yVal>
            <c:numRef>
              <c:f>'Srovnání hybridů'!$O$15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0E6-4299-AD62-B7AED2B76E2F}"/>
            </c:ext>
          </c:extLst>
        </c:ser>
        <c:ser>
          <c:idx val="12"/>
          <c:order val="12"/>
          <c:tx>
            <c:strRef>
              <c:f>'Srovnání hybridů'!$A$16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hybridů'!$N$16</c:f>
            </c:numRef>
          </c:xVal>
          <c:yVal>
            <c:numRef>
              <c:f>'Srovnání hybridů'!$O$16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0E6-4299-AD62-B7AED2B76E2F}"/>
            </c:ext>
          </c:extLst>
        </c:ser>
        <c:ser>
          <c:idx val="13"/>
          <c:order val="13"/>
          <c:tx>
            <c:strRef>
              <c:f>'Srovnání hybridů'!$A$17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hybridů'!$N$17</c:f>
            </c:numRef>
          </c:xVal>
          <c:yVal>
            <c:numRef>
              <c:f>'Srovnání hybridů'!$O$17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D0E6-4299-AD62-B7AED2B76E2F}"/>
            </c:ext>
          </c:extLst>
        </c:ser>
        <c:ser>
          <c:idx val="14"/>
          <c:order val="14"/>
          <c:tx>
            <c:strRef>
              <c:f>'Srovnání hybridů'!$A$18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hybridů'!$N$18</c:f>
            </c:numRef>
          </c:xVal>
          <c:yVal>
            <c:numRef>
              <c:f>'Srovnání hybridů'!$O$18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0E6-4299-AD62-B7AED2B76E2F}"/>
            </c:ext>
          </c:extLst>
        </c:ser>
        <c:ser>
          <c:idx val="15"/>
          <c:order val="15"/>
          <c:tx>
            <c:strRef>
              <c:f>'Srovnání hybridů'!$A$19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hybridů'!$N$19</c:f>
            </c:numRef>
          </c:xVal>
          <c:yVal>
            <c:numRef>
              <c:f>'Srovnání hybridů'!$O$19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0E6-4299-AD62-B7AED2B76E2F}"/>
            </c:ext>
          </c:extLst>
        </c:ser>
        <c:ser>
          <c:idx val="16"/>
          <c:order val="16"/>
          <c:tx>
            <c:strRef>
              <c:f>'Srovnání hybridů'!$A$20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hybridů'!$N$20</c:f>
            </c:numRef>
          </c:xVal>
          <c:yVal>
            <c:numRef>
              <c:f>'Srovnání hybridů'!$O$20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0E6-4299-AD62-B7AED2B76E2F}"/>
            </c:ext>
          </c:extLst>
        </c:ser>
        <c:ser>
          <c:idx val="17"/>
          <c:order val="17"/>
          <c:tx>
            <c:strRef>
              <c:f>'Srovnání hybridů'!$A$21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hybridů'!$N$21</c:f>
            </c:numRef>
          </c:xVal>
          <c:yVal>
            <c:numRef>
              <c:f>'Srovnání hybridů'!$O$21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D0E6-4299-AD62-B7AED2B76E2F}"/>
            </c:ext>
          </c:extLst>
        </c:ser>
        <c:ser>
          <c:idx val="18"/>
          <c:order val="18"/>
          <c:tx>
            <c:strRef>
              <c:f>'Srovnání hybridů'!$A$22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hybridů'!$N$22</c:f>
            </c:numRef>
          </c:xVal>
          <c:yVal>
            <c:numRef>
              <c:f>'Srovnání hybridů'!$O$22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D0E6-4299-AD62-B7AED2B76E2F}"/>
            </c:ext>
          </c:extLst>
        </c:ser>
        <c:ser>
          <c:idx val="19"/>
          <c:order val="19"/>
          <c:tx>
            <c:strRef>
              <c:f>'Srovnání hybridů'!$A$23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hybridů'!$N$23</c:f>
            </c:numRef>
          </c:xVal>
          <c:yVal>
            <c:numRef>
              <c:f>'Srovnání hybridů'!$O$23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D0E6-4299-AD62-B7AED2B76E2F}"/>
            </c:ext>
          </c:extLst>
        </c:ser>
        <c:ser>
          <c:idx val="20"/>
          <c:order val="20"/>
          <c:tx>
            <c:strRef>
              <c:f>'Srovnání hybridů'!$A$24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hybridů'!$N$24</c:f>
            </c:numRef>
          </c:xVal>
          <c:yVal>
            <c:numRef>
              <c:f>'Srovnání hybridů'!$O$24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D0E6-4299-AD62-B7AED2B76E2F}"/>
            </c:ext>
          </c:extLst>
        </c:ser>
        <c:ser>
          <c:idx val="21"/>
          <c:order val="21"/>
          <c:tx>
            <c:strRef>
              <c:f>'Srovnání hybridů'!$A$25</c:f>
              <c:strCache>
                <c:ptCount val="1"/>
                <c:pt idx="0">
                  <c:v>0</c:v>
                </c:pt>
              </c:strCache>
            </c:strRef>
          </c:tx>
          <c:xVal>
            <c:numRef>
              <c:f>'Srovnání hybridů'!$N$25</c:f>
            </c:numRef>
          </c:xVal>
          <c:yVal>
            <c:numRef>
              <c:f>'Srovnání hybridů'!$O$25</c:f>
              <c:numCache>
                <c:formatCode>0.00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D0E6-4299-AD62-B7AED2B76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532608"/>
        <c:axId val="78534528"/>
      </c:scatterChart>
      <c:valAx>
        <c:axId val="78532608"/>
        <c:scaling>
          <c:orientation val="minMax"/>
          <c:max val="46"/>
          <c:min val="29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</a:t>
                </a:r>
                <a:r>
                  <a:rPr lang="cs-CZ" baseline="0"/>
                  <a:t> kg mléka na hektar (v tis.)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cs-CZ"/>
          </a:p>
        </c:txPr>
        <c:crossAx val="78534528"/>
        <c:crosses val="autoZero"/>
        <c:crossBetween val="midCat"/>
      </c:valAx>
      <c:valAx>
        <c:axId val="78534528"/>
        <c:scaling>
          <c:orientation val="minMax"/>
          <c:max val="2000"/>
          <c:min val="193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v kg mléka na t suš. kukuřice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78532608"/>
        <c:crosses val="autoZero"/>
        <c:crossBetween val="midCat"/>
      </c:valAx>
      <c:spPr>
        <a:blipFill dpi="0" rotWithShape="1">
          <a:blip xmlns:r="http://schemas.openxmlformats.org/officeDocument/2006/relationships" r:embed="rId1">
            <a:alphaModFix amt="15000"/>
          </a:blip>
          <a:srcRect/>
          <a:tile tx="0" ty="0" sx="85000" sy="85000" flip="none" algn="tl"/>
        </a:blipFill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0DE6C-FD5E-4EDA-A73D-26A203B4A1A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C0C20-FCEC-4B20-BCC9-27CF932346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62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C0C20-FCEC-4B20-BCC9-27CF9323464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9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E2BC57-095C-4571-B13A-1C701C9D6561}" type="slidenum">
              <a:rPr lang="cs-CZ" sz="1200" smtClean="0"/>
              <a:pPr eaLnBrk="1" hangingPunct="1"/>
              <a:t>56</a:t>
            </a:fld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395489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54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85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21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947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699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671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27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33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D5350-4C73-4868-A062-1A2DE7A30B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151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>
                <a:solidFill>
                  <a:prstClr val="black"/>
                </a:solidFill>
              </a:rPr>
              <a:pPr/>
              <a:t>2/15/2018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7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857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36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20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64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12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39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42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27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8AE09-9219-44A8-B146-1CC24481972A}" type="datetimeFigureOut">
              <a:rPr lang="cs-CZ" smtClean="0"/>
              <a:t>15. 2. 2018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E705D3-FA65-49E5-9050-C46F7D6C4F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7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2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04" y="2404534"/>
            <a:ext cx="11505062" cy="164630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Krátká, versus dlouhá řezanka  u kukuřičné siláže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629150"/>
            <a:ext cx="7766936" cy="1524000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Ing. Václav Jambor, CSc.</a:t>
            </a:r>
          </a:p>
          <a:p>
            <a:pPr algn="ctr"/>
            <a:r>
              <a:rPr lang="cs-CZ" sz="3200" dirty="0">
                <a:solidFill>
                  <a:srgbClr val="FF0000"/>
                </a:solidFill>
              </a:rPr>
              <a:t>www.nutrivet.cz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7" y="0"/>
            <a:ext cx="6023836" cy="1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5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600501" y="359466"/>
            <a:ext cx="9610299" cy="83728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Pokusné siláže ze  Suchdola nad Odrou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116634"/>
            <a:ext cx="1440159" cy="360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147" name="Picture 3" descr="C:\Users\jancik.filip\Documents\filip 17\Pokus bilance skopci kuk sil Radko 2016\Foto z bilancí 14 11 2016\foto kuk sil 2645 - 10mm bil 277\PA19004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1555788"/>
            <a:ext cx="5135339" cy="48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5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116634"/>
            <a:ext cx="1440159" cy="360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1919536" y="359466"/>
            <a:ext cx="8291264" cy="837287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Pokusné siláže po otevření nádob</a:t>
            </a:r>
          </a:p>
        </p:txBody>
      </p:sp>
      <p:pic>
        <p:nvPicPr>
          <p:cNvPr id="2051" name="Picture 3" descr="C:\Users\jancik.filip\Documents\filip 17\Pokus bilance skopci kuk sil Radko 2016\Foto z bilancí 14 11 2016\foto kuk sil 2645 - 10mm bil 277\PA19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62880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ncik.filip\Documents\filip 17\Pokus bilance skopci kuk sil Radko 2016\Foto z bilancí 14 11 2016\foto kuk sil 2646 - 25 mm bil 278\PA190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39" y="3078718"/>
            <a:ext cx="4159498" cy="31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46209" y="1988841"/>
            <a:ext cx="4692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Shredlage</a:t>
            </a:r>
            <a:r>
              <a:rPr lang="cs-CZ" sz="3200" b="1" dirty="0"/>
              <a:t> 25 mm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19536" y="5301209"/>
            <a:ext cx="4261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Konvenční 10 mm</a:t>
            </a:r>
          </a:p>
        </p:txBody>
      </p:sp>
      <p:cxnSp>
        <p:nvCxnSpPr>
          <p:cNvPr id="7" name="Přímá spojnice se šipkou 6"/>
          <p:cNvCxnSpPr>
            <a:cxnSpLocks/>
            <a:stCxn id="9" idx="0"/>
          </p:cNvCxnSpPr>
          <p:nvPr/>
        </p:nvCxnSpPr>
        <p:spPr>
          <a:xfrm flipH="1" flipV="1">
            <a:off x="3588888" y="4869161"/>
            <a:ext cx="46143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cxnSpLocks/>
            <a:stCxn id="5" idx="2"/>
          </p:cNvCxnSpPr>
          <p:nvPr/>
        </p:nvCxnSpPr>
        <p:spPr>
          <a:xfrm flipH="1">
            <a:off x="8519514" y="2573616"/>
            <a:ext cx="173112" cy="4551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7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588303E-B4EF-4FE7-8AA6-B21677364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1919536" y="359466"/>
            <a:ext cx="8291264" cy="837287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rial" panose="020B0604020202020204" pitchFamily="34" charset="0"/>
                <a:cs typeface="Arial" panose="020B0604020202020204" pitchFamily="34" charset="0"/>
              </a:rPr>
              <a:t>Objemová hmotnost</a:t>
            </a:r>
          </a:p>
        </p:txBody>
      </p:sp>
      <p:pic>
        <p:nvPicPr>
          <p:cNvPr id="6" name="Obráze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116634"/>
            <a:ext cx="1440159" cy="360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84785"/>
            <a:ext cx="74930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9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ncik.filip\Documents\filip 17\Pokus bilance skopci kuk sil Radko 2016\Foto z bilancí 14 11 2016\foto bilance - skopci\PB12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349731"/>
            <a:ext cx="6967810" cy="522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116634"/>
            <a:ext cx="1440159" cy="3600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Nadpis 2"/>
          <p:cNvSpPr>
            <a:spLocks noGrp="1"/>
          </p:cNvSpPr>
          <p:nvPr>
            <p:ph type="title"/>
          </p:nvPr>
        </p:nvSpPr>
        <p:spPr>
          <a:xfrm>
            <a:off x="1919536" y="359466"/>
            <a:ext cx="8291264" cy="837287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latin typeface="Arial" panose="020B0604020202020204" pitchFamily="34" charset="0"/>
                <a:cs typeface="Arial" panose="020B0604020202020204" pitchFamily="34" charset="0"/>
              </a:rPr>
              <a:t>Stanovení stravitelnosti</a:t>
            </a:r>
          </a:p>
        </p:txBody>
      </p:sp>
    </p:spTree>
    <p:extLst>
      <p:ext uri="{BB962C8B-B14F-4D97-AF65-F5344CB8AC3E}">
        <p14:creationId xmlns:p14="http://schemas.microsoft.com/office/powerpoint/2010/main" val="113947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D9BD4A2-D486-4F68-B10A-74F63B1E6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" y="276786"/>
            <a:ext cx="11764583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Chemické složení a parametry fermentace konvenční a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Shredlage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kukuřičné siláže v pokuse in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vivo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skopcích. VÚŽV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Uhřiněves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3F79AFF-4C93-4B8C-AAEA-690288307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76558"/>
              </p:ext>
            </p:extLst>
          </p:nvPr>
        </p:nvGraphicFramePr>
        <p:xfrm>
          <a:off x="764275" y="1230893"/>
          <a:ext cx="8509901" cy="5497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809">
                  <a:extLst>
                    <a:ext uri="{9D8B030D-6E8A-4147-A177-3AD203B41FA5}">
                      <a16:colId xmlns:a16="http://schemas.microsoft.com/office/drawing/2014/main" val="2993903496"/>
                    </a:ext>
                  </a:extLst>
                </a:gridCol>
                <a:gridCol w="2962046">
                  <a:extLst>
                    <a:ext uri="{9D8B030D-6E8A-4147-A177-3AD203B41FA5}">
                      <a16:colId xmlns:a16="http://schemas.microsoft.com/office/drawing/2014/main" val="2988744572"/>
                    </a:ext>
                  </a:extLst>
                </a:gridCol>
                <a:gridCol w="2962046">
                  <a:extLst>
                    <a:ext uri="{9D8B030D-6E8A-4147-A177-3AD203B41FA5}">
                      <a16:colId xmlns:a16="http://schemas.microsoft.com/office/drawing/2014/main" val="1505305626"/>
                    </a:ext>
                  </a:extLst>
                </a:gridCol>
              </a:tblGrid>
              <a:tr h="458121">
                <a:tc>
                  <a:txBody>
                    <a:bodyPr/>
                    <a:lstStyle/>
                    <a:p>
                      <a:endParaRPr lang="cs-CZ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Konvenční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Shredlage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66932848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Sušina (%)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34.3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35.5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06606731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NL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7.79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8.25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24811540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Tuk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3.12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3.26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70105854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Vláknina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21.0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20.0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35805203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OH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96.5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96.3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09431728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BNLV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64.6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64.8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24981963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NDF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43.8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43.2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0470475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ADF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21.7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20.9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06359767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ADL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4.63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4.56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27731766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Škrob (% suš.)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33.1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33.7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14033616"/>
                  </a:ext>
                </a:extLst>
              </a:tr>
              <a:tr h="458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CSPS (%) 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35,6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54,8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80485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855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6B2AD01-7510-41D0-A48E-391379AB0816}"/>
              </a:ext>
            </a:extLst>
          </p:cNvPr>
          <p:cNvSpPr/>
          <p:nvPr/>
        </p:nvSpPr>
        <p:spPr>
          <a:xfrm>
            <a:off x="837062" y="390436"/>
            <a:ext cx="6096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9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9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Corn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silage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processing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score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farm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samples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collected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cs-CZ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Hungary</a:t>
            </a:r>
            <a:r>
              <a:rPr lang="cs-CZ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Sz.OROSZ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L. DÉGEN, O. PETRÁK, </a:t>
            </a:r>
            <a:r>
              <a:rPr lang="cs-CZ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Zs</a:t>
            </a:r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KÖVESDI 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Livestock</a:t>
            </a:r>
            <a:r>
              <a:rPr 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Performance Testing Ltd, 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Gödöllő</a:t>
            </a:r>
            <a:r>
              <a:rPr 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Hungary</a:t>
            </a:r>
            <a:r>
              <a:rPr 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Email:orosz.szilvia@atkft.hu</a:t>
            </a:r>
            <a:r>
              <a:rPr 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DB3E64-181A-4904-AD7B-122F58193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941" y="72144"/>
            <a:ext cx="2414865" cy="30834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45C682-1DAE-4F88-84C0-61AB0AA37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087" y="3409066"/>
            <a:ext cx="39825" cy="398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FD470A-2026-4A0B-B837-1029D9E55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62" y="4085719"/>
            <a:ext cx="2414866" cy="18079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6F43A4-406B-45C8-98EC-3ED3F9E87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004" y="4244712"/>
            <a:ext cx="2664383" cy="20129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41BF367-53C8-4B01-A1E2-5BB78CE32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256" y="3695282"/>
            <a:ext cx="3500496" cy="31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0532271-0B62-44EE-8DFB-71002735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97" y="0"/>
            <a:ext cx="11110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8EE9D89-36CF-4DD6-8702-60479F08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31" y="218364"/>
            <a:ext cx="6428096" cy="81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6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EB278-D506-4791-B479-3E85A2E7E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2012"/>
            <a:ext cx="8596668" cy="1064525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>Obsah organických živin, jejich stravitelnost a výpočet energetické hodnoty siláže v NEL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A625417-C298-41F4-A3F8-0FF504E9F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22402"/>
              </p:ext>
            </p:extLst>
          </p:nvPr>
        </p:nvGraphicFramePr>
        <p:xfrm>
          <a:off x="859809" y="1296538"/>
          <a:ext cx="10877265" cy="5060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7916">
                  <a:extLst>
                    <a:ext uri="{9D8B030D-6E8A-4147-A177-3AD203B41FA5}">
                      <a16:colId xmlns:a16="http://schemas.microsoft.com/office/drawing/2014/main" val="1798157675"/>
                    </a:ext>
                  </a:extLst>
                </a:gridCol>
                <a:gridCol w="1978926">
                  <a:extLst>
                    <a:ext uri="{9D8B030D-6E8A-4147-A177-3AD203B41FA5}">
                      <a16:colId xmlns:a16="http://schemas.microsoft.com/office/drawing/2014/main" val="2177695197"/>
                    </a:ext>
                  </a:extLst>
                </a:gridCol>
                <a:gridCol w="2224585">
                  <a:extLst>
                    <a:ext uri="{9D8B030D-6E8A-4147-A177-3AD203B41FA5}">
                      <a16:colId xmlns:a16="http://schemas.microsoft.com/office/drawing/2014/main" val="945779509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2158127783"/>
                    </a:ext>
                  </a:extLst>
                </a:gridCol>
                <a:gridCol w="1774208">
                  <a:extLst>
                    <a:ext uri="{9D8B030D-6E8A-4147-A177-3AD203B41FA5}">
                      <a16:colId xmlns:a16="http://schemas.microsoft.com/office/drawing/2014/main" val="3884762256"/>
                    </a:ext>
                  </a:extLst>
                </a:gridCol>
              </a:tblGrid>
              <a:tr h="395626">
                <a:tc>
                  <a:txBody>
                    <a:bodyPr/>
                    <a:lstStyle/>
                    <a:p>
                      <a:endParaRPr lang="cs-CZ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Konvenční siláž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Shredlage</a:t>
                      </a:r>
                      <a:r>
                        <a:rPr lang="cs-CZ" sz="2400" dirty="0">
                          <a:effectLst/>
                        </a:rPr>
                        <a:t> siláž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26299"/>
                  </a:ext>
                </a:extLst>
              </a:tr>
              <a:tr h="7282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Obsah </a:t>
                      </a:r>
                      <a:r>
                        <a:rPr lang="cs-CZ" sz="2400" dirty="0" err="1">
                          <a:effectLst/>
                        </a:rPr>
                        <a:t>org</a:t>
                      </a:r>
                      <a:r>
                        <a:rPr lang="cs-CZ" sz="2400" dirty="0">
                          <a:effectLst/>
                        </a:rPr>
                        <a:t>. živin 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Strav. Živin 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Obsah </a:t>
                      </a:r>
                      <a:r>
                        <a:rPr lang="cs-CZ" sz="2400" dirty="0" err="1">
                          <a:effectLst/>
                        </a:rPr>
                        <a:t>org</a:t>
                      </a:r>
                      <a:r>
                        <a:rPr lang="cs-CZ" sz="2400" dirty="0">
                          <a:effectLst/>
                        </a:rPr>
                        <a:t>. živin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Strav. živin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210672718"/>
                  </a:ext>
                </a:extLst>
              </a:tr>
              <a:tr h="424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Sušina (%)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34.3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66,2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35.5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71,5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796501790"/>
                  </a:ext>
                </a:extLst>
              </a:tr>
              <a:tr h="424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NL (% suš.)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7.79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43,5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8.25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47,5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277618885"/>
                  </a:ext>
                </a:extLst>
              </a:tr>
              <a:tr h="424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Tuk (% suš.)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3.12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87,2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3.26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87,3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423095478"/>
                  </a:ext>
                </a:extLst>
              </a:tr>
              <a:tr h="84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Vláknina (% suš.)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21.0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44,2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20.0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50,8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963575386"/>
                  </a:ext>
                </a:extLst>
              </a:tr>
              <a:tr h="424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OH (% suš.)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96.5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67,6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96.3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73,0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66162651"/>
                  </a:ext>
                </a:extLst>
              </a:tr>
              <a:tr h="849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0070C0"/>
                          </a:solidFill>
                          <a:effectLst/>
                        </a:rPr>
                        <a:t>BNLV (% suš.)</a:t>
                      </a:r>
                      <a:endParaRPr lang="cs-CZ" sz="2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64.6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80,0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64.8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80,0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9335686"/>
                  </a:ext>
                </a:extLst>
              </a:tr>
              <a:tr h="527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FF0000"/>
                          </a:solidFill>
                          <a:effectLst/>
                        </a:rPr>
                        <a:t>NEL </a:t>
                      </a:r>
                      <a:r>
                        <a:rPr lang="cs-CZ" sz="2800" dirty="0" err="1">
                          <a:solidFill>
                            <a:srgbClr val="FF0000"/>
                          </a:solidFill>
                          <a:effectLst/>
                        </a:rPr>
                        <a:t>KJ.suš</a:t>
                      </a:r>
                      <a:r>
                        <a:rPr lang="cs-CZ" sz="2800" dirty="0">
                          <a:solidFill>
                            <a:srgbClr val="FF0000"/>
                          </a:solidFill>
                          <a:effectLst/>
                        </a:rPr>
                        <a:t>. </a:t>
                      </a:r>
                      <a:endParaRPr lang="cs-CZ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FF0000"/>
                          </a:solidFill>
                          <a:effectLst/>
                        </a:rPr>
                        <a:t>6,06</a:t>
                      </a:r>
                      <a:endParaRPr lang="cs-CZ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cs-CZ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rgbClr val="FF0000"/>
                          </a:solidFill>
                          <a:effectLst/>
                        </a:rPr>
                        <a:t>6,27</a:t>
                      </a:r>
                      <a:endParaRPr lang="cs-CZ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45245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08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02736-A72D-495C-B164-D268C438E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160865"/>
            <a:ext cx="7766936" cy="1646302"/>
          </a:xfrm>
        </p:spPr>
        <p:txBody>
          <a:bodyPr/>
          <a:lstStyle/>
          <a:p>
            <a:r>
              <a:rPr lang="cs-CZ" dirty="0"/>
              <a:t>Výběr hybridů kukuřice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8561C6-EFFA-4296-ABF2-5CB8308149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solidFill>
                  <a:srgbClr val="FF0000"/>
                </a:solidFill>
              </a:rPr>
              <a:t>Výběr hybridů pomocí přístroje HARVESTLAB  </a:t>
            </a:r>
          </a:p>
        </p:txBody>
      </p:sp>
    </p:spTree>
    <p:extLst>
      <p:ext uri="{BB962C8B-B14F-4D97-AF65-F5344CB8AC3E}">
        <p14:creationId xmlns:p14="http://schemas.microsoft.com/office/powerpoint/2010/main" val="230045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1B1E216-5677-4221-A121-CC35D1E7C2CF}"/>
              </a:ext>
            </a:extLst>
          </p:cNvPr>
          <p:cNvSpPr/>
          <p:nvPr/>
        </p:nvSpPr>
        <p:spPr>
          <a:xfrm>
            <a:off x="409433" y="1487606"/>
            <a:ext cx="1131399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Dojnice příjme 30 kg kukuřičné siláže:</a:t>
            </a:r>
          </a:p>
          <a:p>
            <a:pPr>
              <a:spcAft>
                <a:spcPts val="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konvenční siláže sežere 30 x 34,3/100  = 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10,29 kg sušiny </a:t>
            </a:r>
          </a:p>
          <a:p>
            <a:pPr>
              <a:spcAft>
                <a:spcPts val="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siláže SHREADLAGE sežere   30 x 35,5/100 =  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10,59 kg sušiny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2966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4099238-3FBA-44DD-8E5B-7DF872E1FF11}"/>
              </a:ext>
            </a:extLst>
          </p:cNvPr>
          <p:cNvSpPr/>
          <p:nvPr/>
        </p:nvSpPr>
        <p:spPr>
          <a:xfrm>
            <a:off x="1146412" y="1443841"/>
            <a:ext cx="79975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Konvenční siláž :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10,29 kg sušiny x 6,06 NEL = 62,35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KJ.suš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NEL   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62,35 : 3,14 NEL na 1 kg mléka =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19,85 KG MLÉKA Á 1 DEN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Shredlage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siláž :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10,59 kg sušiny x 6,27 NEL =  66,40 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KJ.suš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NEL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66,4 : 3,14 NEL na 1 kg mléka =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21,15 KG MLÉKA á 1 DEN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0644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CAC56C7-09ED-458E-A9F6-23902F6425C4}"/>
              </a:ext>
            </a:extLst>
          </p:cNvPr>
          <p:cNvSpPr/>
          <p:nvPr/>
        </p:nvSpPr>
        <p:spPr>
          <a:xfrm>
            <a:off x="614148" y="675524"/>
            <a:ext cx="112866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Bilance : 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30 kg kuk. siláže technologie SHREDLAGE vyrobíme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21,15 kg mléka 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30 kg kuk. siláže technologie konvenční    vyrobíme 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19,85 kg mléka 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Rozdíl                                                                                     1,3 kg mléka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kukuřičné siláže – stejný hybrid, ale sklizené technologii klasickou a </a:t>
            </a:r>
            <a:r>
              <a:rPr lang="cs-CZ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Shredlage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podle zjištěných koeficientů stravitelností na skopcích vyprodukuje o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1,3 kg mléka více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než u siláže sklízené konvenční metodou . </a:t>
            </a:r>
          </a:p>
        </p:txBody>
      </p:sp>
    </p:spTree>
    <p:extLst>
      <p:ext uri="{BB962C8B-B14F-4D97-AF65-F5344CB8AC3E}">
        <p14:creationId xmlns:p14="http://schemas.microsoft.com/office/powerpoint/2010/main" val="227089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218F92D-4E8F-4EED-A864-640F4FDBE22F}"/>
              </a:ext>
            </a:extLst>
          </p:cNvPr>
          <p:cNvSpPr/>
          <p:nvPr/>
        </p:nvSpPr>
        <p:spPr>
          <a:xfrm>
            <a:off x="341194" y="1025309"/>
            <a:ext cx="111911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SHREDLAGE (25 MM)</a:t>
            </a: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10,59 kg x 33,7 % : 100 = 3,56 kg škrobu  x 1,54  = 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5,48 kg suš. zrna  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Konvenční Siláž (10 mm)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10,29 kg x   33,1 % : 100 = 3,41 kg škrobu x 1,54 = 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5,24 kg suš. zrna </a:t>
            </a:r>
            <a:endParaRPr lang="cs-CZ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4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CD09C9-E896-4052-B7E9-4EBEA2BFF00C}"/>
              </a:ext>
            </a:extLst>
          </p:cNvPr>
          <p:cNvSpPr/>
          <p:nvPr/>
        </p:nvSpPr>
        <p:spPr>
          <a:xfrm>
            <a:off x="534537" y="1364482"/>
            <a:ext cx="11122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SHREDLAGE  (25 mm) </a:t>
            </a: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5,48  kg suš. zrna : 10,59 kg suš. sil. X 100 = 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51,7 % suš. zrna ze suš. CR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Konvenční siláž 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5,24  kg suš. zrna : 10,29 kg suš. sil. X 100 = </a:t>
            </a:r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50,9 % suš. zrna ze suš. CR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04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43000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0960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5973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029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7666" y="2191585"/>
            <a:ext cx="8596668" cy="3880773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CONV - DOJNICE</a:t>
            </a:r>
          </a:p>
          <a:p>
            <a:r>
              <a:rPr lang="cs-CZ" sz="4400" dirty="0">
                <a:solidFill>
                  <a:schemeClr val="tx1"/>
                </a:solidFill>
              </a:rPr>
              <a:t>BPS</a:t>
            </a:r>
          </a:p>
        </p:txBody>
      </p:sp>
    </p:spTree>
    <p:extLst>
      <p:ext uri="{BB962C8B-B14F-4D97-AF65-F5344CB8AC3E}">
        <p14:creationId xmlns:p14="http://schemas.microsoft.com/office/powerpoint/2010/main" val="21425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514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CONV - DOJNICE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24904"/>
          <a:stretch/>
        </p:blipFill>
        <p:spPr>
          <a:xfrm>
            <a:off x="6096000" y="1221251"/>
            <a:ext cx="5753100" cy="5497068"/>
          </a:xfrm>
          <a:ln>
            <a:solidFill>
              <a:schemeClr val="tx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71" y="1221096"/>
            <a:ext cx="3096768" cy="5497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1702899"/>
            <a:ext cx="46863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35,8 %, 3,8, , 672   kg/m3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953476"/>
            <a:ext cx="4320136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37,3 %, 4,01, 794 kg/m3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5016" y="5563784"/>
            <a:ext cx="4273487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38,8 %, 3,98, 812 kg/m3</a:t>
            </a:r>
          </a:p>
        </p:txBody>
      </p:sp>
      <p:sp>
        <p:nvSpPr>
          <p:cNvPr id="27" name="Oval 26"/>
          <p:cNvSpPr/>
          <p:nvPr/>
        </p:nvSpPr>
        <p:spPr>
          <a:xfrm flipH="1" flipV="1">
            <a:off x="4370142" y="314502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al 27"/>
          <p:cNvSpPr/>
          <p:nvPr/>
        </p:nvSpPr>
        <p:spPr>
          <a:xfrm flipH="1" flipV="1">
            <a:off x="4458503" y="407560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al 28"/>
          <p:cNvSpPr/>
          <p:nvPr/>
        </p:nvSpPr>
        <p:spPr>
          <a:xfrm flipH="1" flipV="1">
            <a:off x="4320136" y="50859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416207" y="2076450"/>
            <a:ext cx="88015" cy="1035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3"/>
          </p:cNvCxnSpPr>
          <p:nvPr/>
        </p:nvCxnSpPr>
        <p:spPr>
          <a:xfrm flipV="1">
            <a:off x="4320136" y="4121323"/>
            <a:ext cx="366164" cy="93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9" idx="6"/>
          </p:cNvCxnSpPr>
          <p:nvPr/>
        </p:nvCxnSpPr>
        <p:spPr>
          <a:xfrm flipV="1">
            <a:off x="3487673" y="5108759"/>
            <a:ext cx="832463" cy="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397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8" y="128228"/>
            <a:ext cx="11721364" cy="6601544"/>
          </a:xfrm>
        </p:spPr>
      </p:pic>
      <p:sp>
        <p:nvSpPr>
          <p:cNvPr id="6" name="Oval 5"/>
          <p:cNvSpPr/>
          <p:nvPr/>
        </p:nvSpPr>
        <p:spPr>
          <a:xfrm>
            <a:off x="6691085" y="3429000"/>
            <a:ext cx="744228" cy="678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43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EAD7BF-A919-4DDC-9F72-43854AC9F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2" y="466624"/>
            <a:ext cx="8928085" cy="59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4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67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BPS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0"/>
          <a:stretch/>
        </p:blipFill>
        <p:spPr>
          <a:xfrm>
            <a:off x="6096001" y="1162884"/>
            <a:ext cx="5753100" cy="5497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8" r="10999"/>
          <a:stretch/>
        </p:blipFill>
        <p:spPr>
          <a:xfrm>
            <a:off x="2752562" y="1163504"/>
            <a:ext cx="3091544" cy="54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 flipH="1" flipV="1">
            <a:off x="3905529" y="391179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 flipH="1" flipV="1">
            <a:off x="3905528" y="325692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 flipH="1" flipV="1">
            <a:off x="3905529" y="458952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Box 17"/>
          <p:cNvSpPr txBox="1"/>
          <p:nvPr/>
        </p:nvSpPr>
        <p:spPr>
          <a:xfrm>
            <a:off x="457200" y="1660487"/>
            <a:ext cx="409575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52,7 %, 4,3, 497 kg/m3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1461" y="3648875"/>
            <a:ext cx="433148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47,1 %, 4,19, 676 kg/m3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1461" y="5912476"/>
            <a:ext cx="4464839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b="1" dirty="0"/>
              <a:t>50,4 %, 4,06, 564 kg/m3</a:t>
            </a:r>
          </a:p>
        </p:txBody>
      </p:sp>
      <p:cxnSp>
        <p:nvCxnSpPr>
          <p:cNvPr id="4" name="Straight Connector 3"/>
          <p:cNvCxnSpPr>
            <a:stCxn id="18" idx="3"/>
            <a:endCxn id="16" idx="6"/>
          </p:cNvCxnSpPr>
          <p:nvPr/>
        </p:nvCxnSpPr>
        <p:spPr>
          <a:xfrm flipH="1">
            <a:off x="3905528" y="1922097"/>
            <a:ext cx="647422" cy="1357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0" idx="3"/>
          </p:cNvCxnSpPr>
          <p:nvPr/>
        </p:nvCxnSpPr>
        <p:spPr>
          <a:xfrm flipV="1">
            <a:off x="4686300" y="4635240"/>
            <a:ext cx="0" cy="15388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9" idx="3"/>
            <a:endCxn id="15" idx="6"/>
          </p:cNvCxnSpPr>
          <p:nvPr/>
        </p:nvCxnSpPr>
        <p:spPr>
          <a:xfrm flipH="1">
            <a:off x="3905529" y="3910485"/>
            <a:ext cx="647421" cy="24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3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2" y="130629"/>
            <a:ext cx="11720235" cy="6602400"/>
          </a:xfr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8069943" y="3570515"/>
            <a:ext cx="609599" cy="609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48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666" y="2191585"/>
            <a:ext cx="8596668" cy="3880773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SHREDLAGE – BÝCI</a:t>
            </a:r>
            <a:endParaRPr lang="cs-CZ" sz="2200" dirty="0">
              <a:solidFill>
                <a:schemeClr val="tx1"/>
              </a:solidFill>
            </a:endParaRPr>
          </a:p>
          <a:p>
            <a:r>
              <a:rPr lang="cs-CZ" sz="4400" dirty="0">
                <a:solidFill>
                  <a:schemeClr val="tx1"/>
                </a:solidFill>
              </a:rPr>
              <a:t>BPS</a:t>
            </a:r>
          </a:p>
        </p:txBody>
      </p:sp>
    </p:spTree>
    <p:extLst>
      <p:ext uri="{BB962C8B-B14F-4D97-AF65-F5344CB8AC3E}">
        <p14:creationId xmlns:p14="http://schemas.microsoft.com/office/powerpoint/2010/main" val="4081589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9144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SHR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56" y="1164075"/>
            <a:ext cx="3096755" cy="5497200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3714" y="1502207"/>
            <a:ext cx="5252483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37,5 %, 4,00, 559 kg/m3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917542"/>
            <a:ext cx="5252484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38,8 %, 3,82, 799 kg/m3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714" y="5075134"/>
            <a:ext cx="5252484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39,1 %, 3,81, 817 kg/m3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59"/>
          <a:stretch/>
        </p:blipFill>
        <p:spPr>
          <a:xfrm>
            <a:off x="6096000" y="1164075"/>
            <a:ext cx="5704114" cy="5498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Oval 20"/>
          <p:cNvSpPr/>
          <p:nvPr/>
        </p:nvSpPr>
        <p:spPr>
          <a:xfrm flipH="1" flipV="1">
            <a:off x="4201328" y="272932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 flipH="1" flipV="1">
            <a:off x="4159550" y="36254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al 22"/>
          <p:cNvSpPr/>
          <p:nvPr/>
        </p:nvSpPr>
        <p:spPr>
          <a:xfrm flipH="1" flipV="1">
            <a:off x="4088113" y="461282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Straight Connector 2"/>
          <p:cNvCxnSpPr/>
          <p:nvPr/>
        </p:nvCxnSpPr>
        <p:spPr>
          <a:xfrm>
            <a:off x="3276600" y="2086982"/>
            <a:ext cx="1204984" cy="628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2" idx="3"/>
            <a:endCxn id="22" idx="6"/>
          </p:cNvCxnSpPr>
          <p:nvPr/>
        </p:nvCxnSpPr>
        <p:spPr>
          <a:xfrm flipH="1">
            <a:off x="4159550" y="3209930"/>
            <a:ext cx="1092934" cy="438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3" idx="3"/>
            <a:endCxn id="23" idx="6"/>
          </p:cNvCxnSpPr>
          <p:nvPr/>
        </p:nvCxnSpPr>
        <p:spPr>
          <a:xfrm flipH="1" flipV="1">
            <a:off x="4088113" y="4635684"/>
            <a:ext cx="1288085" cy="7318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359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6" b="12659"/>
          <a:stretch/>
        </p:blipFill>
        <p:spPr>
          <a:xfrm>
            <a:off x="3327488" y="173350"/>
            <a:ext cx="5537023" cy="65113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41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BPS</a:t>
            </a:r>
            <a:r>
              <a:rPr lang="cs-CZ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5185"/>
          <a:stretch/>
        </p:blipFill>
        <p:spPr>
          <a:xfrm>
            <a:off x="2364560" y="1045029"/>
            <a:ext cx="3475575" cy="54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3554" y="934292"/>
            <a:ext cx="5150285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40,1 %, 4,01, 601 kg/m3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046" y="2605792"/>
            <a:ext cx="4945699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35,3 %, 3,92, 854 kg/m3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046" y="3762823"/>
            <a:ext cx="5150285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35,0 %, 3,97, 902 kg/m3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752" y="5632590"/>
            <a:ext cx="5150285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36,3 %, 3,77, 967 kg/m3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4899"/>
          <a:stretch/>
        </p:blipFill>
        <p:spPr>
          <a:xfrm>
            <a:off x="6357767" y="1041315"/>
            <a:ext cx="3475575" cy="5500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Oval 29"/>
          <p:cNvSpPr/>
          <p:nvPr/>
        </p:nvSpPr>
        <p:spPr>
          <a:xfrm flipH="1" flipV="1">
            <a:off x="4028687" y="24688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al 30"/>
          <p:cNvSpPr/>
          <p:nvPr/>
        </p:nvSpPr>
        <p:spPr>
          <a:xfrm flipH="1" flipV="1">
            <a:off x="3934628" y="330440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al 31"/>
          <p:cNvSpPr/>
          <p:nvPr/>
        </p:nvSpPr>
        <p:spPr>
          <a:xfrm flipH="1" flipV="1">
            <a:off x="3899147" y="394785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al 32"/>
          <p:cNvSpPr/>
          <p:nvPr/>
        </p:nvSpPr>
        <p:spPr>
          <a:xfrm flipH="1" flipV="1">
            <a:off x="3775322" y="474413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Straight Connector 4"/>
          <p:cNvCxnSpPr/>
          <p:nvPr/>
        </p:nvCxnSpPr>
        <p:spPr>
          <a:xfrm>
            <a:off x="3821041" y="1568192"/>
            <a:ext cx="238928" cy="923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0" idx="3"/>
            <a:endCxn id="31" idx="1"/>
          </p:cNvCxnSpPr>
          <p:nvPr/>
        </p:nvCxnSpPr>
        <p:spPr>
          <a:xfrm flipH="1">
            <a:off x="3973652" y="2898180"/>
            <a:ext cx="1550093" cy="445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3"/>
          </p:cNvCxnSpPr>
          <p:nvPr/>
        </p:nvCxnSpPr>
        <p:spPr>
          <a:xfrm flipV="1">
            <a:off x="5728331" y="3932102"/>
            <a:ext cx="641457" cy="1231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3"/>
            <a:endCxn id="33" idx="6"/>
          </p:cNvCxnSpPr>
          <p:nvPr/>
        </p:nvCxnSpPr>
        <p:spPr>
          <a:xfrm flipH="1" flipV="1">
            <a:off x="3775322" y="4766992"/>
            <a:ext cx="1850715" cy="1157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17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1" y="127800"/>
            <a:ext cx="11720237" cy="660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7888637" y="3355383"/>
            <a:ext cx="495946" cy="495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982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350" y="4050833"/>
            <a:ext cx="8858249" cy="1096899"/>
          </a:xfrm>
        </p:spPr>
        <p:txBody>
          <a:bodyPr>
            <a:normAutofit fontScale="62500" lnSpcReduction="20000"/>
          </a:bodyPr>
          <a:lstStyle/>
          <a:p>
            <a:r>
              <a:rPr lang="cs-CZ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frakcí na sítech  19, 8, 4 a dno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7" y="0"/>
            <a:ext cx="6023836" cy="1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3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04" y="619096"/>
            <a:ext cx="9975992" cy="5619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9252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4" y="107679"/>
            <a:ext cx="5895836" cy="3321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4" y="3429000"/>
            <a:ext cx="5895836" cy="3321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679"/>
            <a:ext cx="5895836" cy="3321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5895836" cy="3321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56374" y="2844224"/>
            <a:ext cx="97334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b="1"/>
              <a:t>19</a:t>
            </a:r>
            <a:r>
              <a:rPr lang="cs-CZ" sz="1400" b="1"/>
              <a:t>mm</a:t>
            </a:r>
            <a:endParaRPr lang="cs-CZ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75611" y="2844225"/>
            <a:ext cx="73289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b="1" dirty="0"/>
              <a:t>4</a:t>
            </a:r>
            <a:r>
              <a:rPr lang="cs-CZ" sz="1400" b="1" dirty="0"/>
              <a:t>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6824" y="6165541"/>
            <a:ext cx="73289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b="1" dirty="0"/>
              <a:t>8</a:t>
            </a:r>
            <a:r>
              <a:rPr lang="cs-CZ" sz="1400" b="1" dirty="0"/>
              <a:t>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26625" y="6165541"/>
            <a:ext cx="101181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3200" b="1" dirty="0"/>
              <a:t>DNO</a:t>
            </a:r>
          </a:p>
        </p:txBody>
      </p:sp>
    </p:spTree>
    <p:extLst>
      <p:ext uri="{BB962C8B-B14F-4D97-AF65-F5344CB8AC3E}">
        <p14:creationId xmlns:p14="http://schemas.microsoft.com/office/powerpoint/2010/main" val="295561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64412"/>
              </p:ext>
            </p:extLst>
          </p:nvPr>
        </p:nvGraphicFramePr>
        <p:xfrm>
          <a:off x="1452562" y="422672"/>
          <a:ext cx="9286875" cy="601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0310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7C0AF-CF59-4E8C-9431-E54E0CD8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10964206" cy="102813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Obsah organických živin u kukuřičných siláží sklízených technologií </a:t>
            </a:r>
            <a:r>
              <a:rPr lang="cs-CZ" sz="2400" dirty="0" err="1">
                <a:solidFill>
                  <a:srgbClr val="FF0000"/>
                </a:solidFill>
              </a:rPr>
              <a:t>Shreadlage</a:t>
            </a:r>
            <a:r>
              <a:rPr lang="cs-CZ" sz="2400" dirty="0">
                <a:solidFill>
                  <a:srgbClr val="FF0000"/>
                </a:solidFill>
              </a:rPr>
              <a:t> a pro bioplyn s řezankou 10 mm.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55C77C7-CDCF-4783-99AB-FD680653BF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337" y="1637730"/>
          <a:ext cx="10404648" cy="49268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4097">
                  <a:extLst>
                    <a:ext uri="{9D8B030D-6E8A-4147-A177-3AD203B41FA5}">
                      <a16:colId xmlns:a16="http://schemas.microsoft.com/office/drawing/2014/main" val="1863548854"/>
                    </a:ext>
                  </a:extLst>
                </a:gridCol>
                <a:gridCol w="2299175">
                  <a:extLst>
                    <a:ext uri="{9D8B030D-6E8A-4147-A177-3AD203B41FA5}">
                      <a16:colId xmlns:a16="http://schemas.microsoft.com/office/drawing/2014/main" val="3520733017"/>
                    </a:ext>
                  </a:extLst>
                </a:gridCol>
                <a:gridCol w="2091080">
                  <a:extLst>
                    <a:ext uri="{9D8B030D-6E8A-4147-A177-3AD203B41FA5}">
                      <a16:colId xmlns:a16="http://schemas.microsoft.com/office/drawing/2014/main" val="3957625841"/>
                    </a:ext>
                  </a:extLst>
                </a:gridCol>
                <a:gridCol w="1811932">
                  <a:extLst>
                    <a:ext uri="{9D8B030D-6E8A-4147-A177-3AD203B41FA5}">
                      <a16:colId xmlns:a16="http://schemas.microsoft.com/office/drawing/2014/main" val="1161263464"/>
                    </a:ext>
                  </a:extLst>
                </a:gridCol>
                <a:gridCol w="1908364">
                  <a:extLst>
                    <a:ext uri="{9D8B030D-6E8A-4147-A177-3AD203B41FA5}">
                      <a16:colId xmlns:a16="http://schemas.microsoft.com/office/drawing/2014/main" val="3607975410"/>
                    </a:ext>
                  </a:extLst>
                </a:gridCol>
              </a:tblGrid>
              <a:tr h="35379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ZD   1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ZD 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ZD 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ZD 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3875729"/>
                  </a:ext>
                </a:extLst>
              </a:tr>
              <a:tr h="35379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SHR 2017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SHR 2016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SHR 2017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Bioplyn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6223605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řezanka v mm 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25 mm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 mm 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20 mm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10 mm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7724781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Sušina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39,71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35,29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29,17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31,76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6907376"/>
                  </a:ext>
                </a:extLst>
              </a:tr>
              <a:tr h="876479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Rozpustná sušina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24,15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32,39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16,84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15,25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6907243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2240690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N-látky v sušině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8,41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7,44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8,50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9,10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5827056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Vláknina v sušině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16,94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24,02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15,14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22,09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9319678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NDF v sušině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37,28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49,91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36,25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48,12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845959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Škrob v sušině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34,72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25,34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40,59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22,07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7528655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CSPS index  %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48,71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46,71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40,43</a:t>
                      </a:r>
                      <a:endParaRPr lang="cs-CZ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35,25</a:t>
                      </a:r>
                      <a:endParaRPr lang="cs-CZ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6291964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7836233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Popel v sušině %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3,84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3,72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4,26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3,92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0049259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 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 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1268089"/>
                  </a:ext>
                </a:extLst>
              </a:tr>
              <a:tr h="2561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OH %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96,16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96,28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95,74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96,08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8228098"/>
                  </a:ext>
                </a:extLst>
              </a:tr>
              <a:tr h="26839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NEL MJ/ kg tabulková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6,37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6,23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6,37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6,39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3468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216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0FB69-9C57-4A8F-8DF8-28E3FF6F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Fermentační proces kukuřičných siláží s různou délkou řezanky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636361E-7FF8-4E59-8896-81BF63D2E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767086"/>
              </p:ext>
            </p:extLst>
          </p:nvPr>
        </p:nvGraphicFramePr>
        <p:xfrm>
          <a:off x="1059976" y="2047165"/>
          <a:ext cx="10072047" cy="4435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0764">
                  <a:extLst>
                    <a:ext uri="{9D8B030D-6E8A-4147-A177-3AD203B41FA5}">
                      <a16:colId xmlns:a16="http://schemas.microsoft.com/office/drawing/2014/main" val="1901580086"/>
                    </a:ext>
                  </a:extLst>
                </a:gridCol>
                <a:gridCol w="2225676">
                  <a:extLst>
                    <a:ext uri="{9D8B030D-6E8A-4147-A177-3AD203B41FA5}">
                      <a16:colId xmlns:a16="http://schemas.microsoft.com/office/drawing/2014/main" val="651365600"/>
                    </a:ext>
                  </a:extLst>
                </a:gridCol>
                <a:gridCol w="2024236">
                  <a:extLst>
                    <a:ext uri="{9D8B030D-6E8A-4147-A177-3AD203B41FA5}">
                      <a16:colId xmlns:a16="http://schemas.microsoft.com/office/drawing/2014/main" val="866367618"/>
                    </a:ext>
                  </a:extLst>
                </a:gridCol>
                <a:gridCol w="1754011">
                  <a:extLst>
                    <a:ext uri="{9D8B030D-6E8A-4147-A177-3AD203B41FA5}">
                      <a16:colId xmlns:a16="http://schemas.microsoft.com/office/drawing/2014/main" val="3997901577"/>
                    </a:ext>
                  </a:extLst>
                </a:gridCol>
                <a:gridCol w="1847360">
                  <a:extLst>
                    <a:ext uri="{9D8B030D-6E8A-4147-A177-3AD203B41FA5}">
                      <a16:colId xmlns:a16="http://schemas.microsoft.com/office/drawing/2014/main" val="2303709614"/>
                    </a:ext>
                  </a:extLst>
                </a:gridCol>
              </a:tblGrid>
              <a:tr h="57169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ZD   1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ZD 2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ZD 2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ZD 2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5349944"/>
                  </a:ext>
                </a:extLst>
              </a:tr>
              <a:tr h="5125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 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SHR 2017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SHR 2016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SHR 2017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Bioplyn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4955765"/>
                  </a:ext>
                </a:extLst>
              </a:tr>
              <a:tr h="4336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řezanka v mm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25 mm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25 mm 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20 mm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10 mm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3796714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pH</a:t>
                      </a:r>
                      <a:endParaRPr lang="cs-CZ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3,75</a:t>
                      </a:r>
                      <a:endParaRPr lang="cs-CZ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3,67</a:t>
                      </a:r>
                      <a:endParaRPr lang="cs-CZ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3,48</a:t>
                      </a:r>
                      <a:endParaRPr lang="cs-CZ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3,66</a:t>
                      </a:r>
                      <a:endParaRPr lang="cs-CZ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3138419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KVV g KOH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1454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1872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2139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1582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8492134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 err="1">
                          <a:effectLst/>
                        </a:rPr>
                        <a:t>K.mléčná</a:t>
                      </a:r>
                      <a:r>
                        <a:rPr lang="cs-CZ" sz="2000" u="none" strike="noStrike" dirty="0">
                          <a:effectLst/>
                        </a:rPr>
                        <a:t> %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1,79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1,95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2,31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1,68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587777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K. octová %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0,64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0,88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0,56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9200904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K. propionová %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0,00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0,02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975270"/>
                  </a:ext>
                </a:extLst>
              </a:tr>
              <a:tr h="41398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Suma TMK %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0,64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0,89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0,58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384648"/>
                  </a:ext>
                </a:extLst>
              </a:tr>
              <a:tr h="4336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KM/TMK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2,75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3,05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2,60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2,90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5308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3106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PSPS  - podíl frakcí na sítech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02266"/>
              </p:ext>
            </p:extLst>
          </p:nvPr>
        </p:nvGraphicFramePr>
        <p:xfrm>
          <a:off x="677862" y="2160587"/>
          <a:ext cx="9598900" cy="4294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9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629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ZD 1</a:t>
                      </a:r>
                    </a:p>
                    <a:p>
                      <a:r>
                        <a:rPr lang="cs-CZ" sz="3200" dirty="0"/>
                        <a:t>SHR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baseline="0" dirty="0"/>
                        <a:t>ZD 2</a:t>
                      </a:r>
                    </a:p>
                    <a:p>
                      <a:r>
                        <a:rPr lang="cs-CZ" sz="3200" baseline="0" dirty="0"/>
                        <a:t>SHR 16</a:t>
                      </a:r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ZD 2 </a:t>
                      </a:r>
                    </a:p>
                    <a:p>
                      <a:r>
                        <a:rPr lang="cs-CZ" sz="3200" dirty="0"/>
                        <a:t>SHR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ZD 2</a:t>
                      </a:r>
                    </a:p>
                    <a:p>
                      <a:r>
                        <a:rPr lang="cs-CZ" sz="3200" dirty="0"/>
                        <a:t>BPS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702">
                <a:tc>
                  <a:txBody>
                    <a:bodyPr/>
                    <a:lstStyle/>
                    <a:p>
                      <a:r>
                        <a:rPr lang="cs-CZ" dirty="0"/>
                        <a:t>řezanka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20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10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222803"/>
                  </a:ext>
                </a:extLst>
              </a:tr>
              <a:tr h="627702">
                <a:tc>
                  <a:txBody>
                    <a:bodyPr/>
                    <a:lstStyle/>
                    <a:p>
                      <a:r>
                        <a:rPr lang="cs-CZ" sz="3200" dirty="0"/>
                        <a:t>19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37,3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35,5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702">
                <a:tc>
                  <a:txBody>
                    <a:bodyPr/>
                    <a:lstStyle/>
                    <a:p>
                      <a:r>
                        <a:rPr lang="cs-CZ" sz="3200" dirty="0"/>
                        <a:t>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31,5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702">
                <a:tc>
                  <a:txBody>
                    <a:bodyPr/>
                    <a:lstStyle/>
                    <a:p>
                      <a:r>
                        <a:rPr lang="cs-CZ" sz="3200" dirty="0"/>
                        <a:t>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37,2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702">
                <a:tc>
                  <a:txBody>
                    <a:bodyPr/>
                    <a:lstStyle/>
                    <a:p>
                      <a:r>
                        <a:rPr lang="cs-CZ" sz="3200" dirty="0"/>
                        <a:t>Dno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068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The Penn State particle Separator (PSPS)</a:t>
            </a:r>
            <a:br>
              <a:rPr lang="cs-CZ" dirty="0"/>
            </a:br>
            <a:r>
              <a:rPr lang="cs-CZ" dirty="0"/>
              <a:t>podíl frakcí na sítech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973907"/>
              </p:ext>
            </p:extLst>
          </p:nvPr>
        </p:nvGraphicFramePr>
        <p:xfrm>
          <a:off x="677863" y="2160588"/>
          <a:ext cx="8596312" cy="4351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397">
                <a:tc>
                  <a:txBody>
                    <a:bodyPr/>
                    <a:lstStyle/>
                    <a:p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Kukuřičná siláž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Vojtěšková zav. siláž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TMR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397">
                <a:tc>
                  <a:txBody>
                    <a:bodyPr/>
                    <a:lstStyle/>
                    <a:p>
                      <a:r>
                        <a:rPr lang="cs-CZ" sz="2800" dirty="0"/>
                        <a:t>Horní síto 19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3 -8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10 - 20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2 - 8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397">
                <a:tc>
                  <a:txBody>
                    <a:bodyPr/>
                    <a:lstStyle/>
                    <a:p>
                      <a:r>
                        <a:rPr lang="cs-CZ" sz="2800" dirty="0"/>
                        <a:t>Druhé síto </a:t>
                      </a:r>
                    </a:p>
                    <a:p>
                      <a:r>
                        <a:rPr lang="cs-CZ" sz="2800" dirty="0"/>
                        <a:t>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45 - 65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45 - 75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30 - 50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397">
                <a:tc>
                  <a:txBody>
                    <a:bodyPr/>
                    <a:lstStyle/>
                    <a:p>
                      <a:r>
                        <a:rPr lang="cs-CZ" sz="2800" dirty="0"/>
                        <a:t>Třetí síto </a:t>
                      </a:r>
                    </a:p>
                    <a:p>
                      <a:r>
                        <a:rPr lang="cs-CZ" sz="2800" dirty="0"/>
                        <a:t>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20 - 30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30 - 40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10 - 20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397">
                <a:tc>
                  <a:txBody>
                    <a:bodyPr/>
                    <a:lstStyle/>
                    <a:p>
                      <a:r>
                        <a:rPr lang="cs-CZ" sz="2800" dirty="0"/>
                        <a:t>Dno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Do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Do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30 – 40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353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800" b="1" dirty="0">
                <a:solidFill>
                  <a:schemeClr val="tx1"/>
                </a:solidFill>
              </a:rPr>
              <a:t>MATRACE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7" y="0"/>
            <a:ext cx="6023836" cy="1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6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DB02B0F-349A-4F2C-9828-11356444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641" y="96736"/>
            <a:ext cx="4059901" cy="66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76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" y="0"/>
            <a:ext cx="386334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30" y="0"/>
            <a:ext cx="386334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70" y="0"/>
            <a:ext cx="386334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0" y="0"/>
          <a:ext cx="12192000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>
                          <a:solidFill>
                            <a:schemeClr val="tx1"/>
                          </a:solidFill>
                        </a:rPr>
                        <a:t>499g (100%)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321g (64%)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123g (25%)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55g (11%)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6096000" y="556260"/>
            <a:ext cx="0" cy="472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74069" y="556260"/>
            <a:ext cx="796909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74069" y="556260"/>
            <a:ext cx="0" cy="472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0043160" y="556260"/>
            <a:ext cx="0" cy="472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087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8000" y="1917000"/>
            <a:ext cx="5376002" cy="3024000"/>
          </a:xfr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6000" y="1917000"/>
            <a:ext cx="5376002" cy="3024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0001" y="1917001"/>
            <a:ext cx="5376000" cy="3024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001" y="1917001"/>
            <a:ext cx="5376000" cy="3024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6" y="85723"/>
            <a:ext cx="1320800" cy="3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6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1497" y="1917000"/>
            <a:ext cx="5376000" cy="3024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2503" y="1917000"/>
            <a:ext cx="5376000" cy="30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503" y="1917000"/>
            <a:ext cx="5376000" cy="30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0503" y="1917000"/>
            <a:ext cx="5376000" cy="30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6" y="85723"/>
            <a:ext cx="1320800" cy="3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5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2605849"/>
            <a:ext cx="7766936" cy="1646302"/>
          </a:xfrm>
        </p:spPr>
        <p:txBody>
          <a:bodyPr/>
          <a:lstStyle/>
          <a:p>
            <a:r>
              <a:rPr lang="cs-CZ" sz="6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Stabilita po 7 dnech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17" y="0"/>
            <a:ext cx="6023836" cy="144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25052"/>
              </p:ext>
            </p:extLst>
          </p:nvPr>
        </p:nvGraphicFramePr>
        <p:xfrm>
          <a:off x="1446609" y="422672"/>
          <a:ext cx="9298781" cy="601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5522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Aerobní stabilita: siláž  1. BPS</a:t>
            </a:r>
            <a:br>
              <a:rPr lang="cs-CZ" dirty="0"/>
            </a:br>
            <a:r>
              <a:rPr lang="cs-CZ" dirty="0"/>
              <a:t>                                    2.SHR</a:t>
            </a:r>
            <a:br>
              <a:rPr lang="cs-CZ" dirty="0"/>
            </a:br>
            <a:r>
              <a:rPr lang="cs-CZ" dirty="0"/>
              <a:t>                                    3. CONV. - dojnice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04063"/>
            <a:ext cx="10790237" cy="4348608"/>
          </a:xfrm>
        </p:spPr>
      </p:pic>
    </p:spTree>
    <p:extLst>
      <p:ext uri="{BB962C8B-B14F-4D97-AF65-F5344CB8AC3E}">
        <p14:creationId xmlns:p14="http://schemas.microsoft.com/office/powerpoint/2010/main" val="3770030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39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39232"/>
          </a:xfr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232"/>
            <a:ext cx="6096000" cy="3449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39232"/>
            <a:ext cx="6096000" cy="3439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44" y="1956676"/>
            <a:ext cx="3084712" cy="2965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8970" y="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68678" y="-102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970" y="34392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68678" y="342234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37629" y="187918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8248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066800"/>
          </a:xfrm>
        </p:spPr>
        <p:txBody>
          <a:bodyPr/>
          <a:lstStyle/>
          <a:p>
            <a:r>
              <a:rPr lang="cs-CZ" altLang="cs-CZ" sz="2400" b="1" dirty="0">
                <a:solidFill>
                  <a:schemeClr val="tx1"/>
                </a:solidFill>
              </a:rPr>
              <a:t>Závislost mezi obsahem sušiny siláže a obsahem Zearalenonu </a:t>
            </a:r>
            <a:r>
              <a:rPr lang="de-DE" altLang="cs-CZ" sz="2400" b="1" dirty="0">
                <a:solidFill>
                  <a:schemeClr val="tx1"/>
                </a:solidFill>
              </a:rPr>
              <a:t> (Oldenburg 1996)</a:t>
            </a:r>
            <a:endParaRPr lang="de-DE" altLang="cs-CZ" b="1" dirty="0">
              <a:solidFill>
                <a:schemeClr val="tx1"/>
              </a:solidFill>
            </a:endParaRPr>
          </a:p>
        </p:txBody>
      </p:sp>
      <p:pic>
        <p:nvPicPr>
          <p:cNvPr id="19459" name="Picture 3" descr="Zearelenon 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8058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791200" y="5935663"/>
            <a:ext cx="419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b="1" dirty="0">
                <a:latin typeface="Arial" panose="020B0604020202020204" pitchFamily="34" charset="0"/>
              </a:rPr>
              <a:t>Sušina - </a:t>
            </a:r>
            <a:r>
              <a:rPr lang="de-DE" altLang="cs-CZ" sz="1600" b="1" dirty="0">
                <a:latin typeface="Arial" panose="020B0604020202020204" pitchFamily="34" charset="0"/>
              </a:rPr>
              <a:t> DM Content (%)</a:t>
            </a:r>
            <a:endParaRPr lang="de-DE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766332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4214" y="217488"/>
            <a:ext cx="8713787" cy="9080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/>
              <a:t>Aerobní stabilita kukuřičné siláže </a:t>
            </a:r>
            <a:br>
              <a:rPr lang="cs-CZ"/>
            </a:br>
            <a:r>
              <a:rPr lang="cs-CZ" sz="2400"/>
              <a:t> </a:t>
            </a:r>
            <a:r>
              <a:rPr lang="de-DE" sz="2400" b="1"/>
              <a:t>(Kaiser and Piltz, 2002)</a:t>
            </a:r>
            <a:r>
              <a:rPr lang="de-DE"/>
              <a:t> 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/>
          </p:nvPr>
        </p:nvGraphicFramePr>
        <p:xfrm>
          <a:off x="1558925" y="1412876"/>
          <a:ext cx="8693150" cy="470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Graf" r:id="rId3" imgW="8715275" imgH="4714775" progId="MSGraph.Chart.8">
                  <p:embed followColorScheme="full"/>
                </p:oleObj>
              </mc:Choice>
              <mc:Fallback>
                <p:oleObj name="Graf" r:id="rId3" imgW="8715275" imgH="471477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1412876"/>
                        <a:ext cx="8693150" cy="470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-5400000">
            <a:off x="605632" y="2869407"/>
            <a:ext cx="2735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FFFFFF"/>
                </a:solidFill>
                <a:latin typeface="Book Antiqua" pitchFamily="18" charset="0"/>
              </a:rPr>
              <a:t>Frequency (%)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743700" y="1900238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CC00FF"/>
                </a:solidFill>
                <a:latin typeface="Book Antiqua" pitchFamily="18" charset="0"/>
              </a:rPr>
              <a:t>Number of silages: n=71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2855913" y="1916113"/>
            <a:ext cx="792162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4440238" y="1916113"/>
            <a:ext cx="792162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648076" y="1773238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0000FF"/>
                </a:solidFill>
                <a:latin typeface="Book Antiqua" pitchFamily="18" charset="0"/>
              </a:rPr>
              <a:t>69 %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9336088" y="5229225"/>
            <a:ext cx="360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FFFFFF"/>
                </a:solidFill>
                <a:cs typeface="Times New Roman" pitchFamily="18" charset="0"/>
              </a:rPr>
              <a:t>≥</a:t>
            </a:r>
          </a:p>
        </p:txBody>
      </p:sp>
    </p:spTree>
    <p:extLst>
      <p:ext uri="{BB962C8B-B14F-4D97-AF65-F5344CB8AC3E}">
        <p14:creationId xmlns:p14="http://schemas.microsoft.com/office/powerpoint/2010/main" val="27802480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ailbox://C:/Users/V%E1clav/AppData/Roaming/Thunderbird/Profiles/rzvo47ea.default/Mail/pop3.nutrivet-2.cz/Inbox?number=1103612982&amp;part=1.3&amp;type=image/bmp&amp;filename=Graf%20pr%C5%AFm%C4%9Br%C5%AF%209.6.2015.bmp"/>
          <p:cNvSpPr>
            <a:spLocks noChangeAspect="1" noChangeArrowheads="1"/>
          </p:cNvSpPr>
          <p:nvPr/>
        </p:nvSpPr>
        <p:spPr bwMode="auto">
          <a:xfrm>
            <a:off x="6096000" y="-460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mailbox://C:/Users/V%E1clav/AppData/Roaming/Thunderbird/Profiles/rzvo47ea.default/Mail/pop3.nutrivet-2.cz/Inbox?number=1103612982&amp;part=1.3&amp;type=image/bmp&amp;filename=Graf%20pr%C5%AFm%C4%9Br%C5%AF%209.6.2015.bmp"/>
          <p:cNvSpPr>
            <a:spLocks noChangeAspect="1" noChangeArrowheads="1"/>
          </p:cNvSpPr>
          <p:nvPr/>
        </p:nvSpPr>
        <p:spPr bwMode="auto">
          <a:xfrm>
            <a:off x="6248400" y="1063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mailbox://C:/Users/V%E1clav/AppData/Roaming/Thunderbird/Profiles/rzvo47ea.default/Mail/pop3.nutrivet-2.cz/Inbox?number=1103612982&amp;part=1.3&amp;type=image/bmp&amp;filename=Graf%20pr%C5%AFm%C4%9Br%C5%AF%209.6.2015.bmp"/>
          <p:cNvSpPr>
            <a:spLocks noChangeAspect="1" noChangeArrowheads="1"/>
          </p:cNvSpPr>
          <p:nvPr/>
        </p:nvSpPr>
        <p:spPr bwMode="auto">
          <a:xfrm>
            <a:off x="6400800" y="258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mailbox://C:/Users/V%E1clav/AppData/Roaming/Thunderbird/Profiles/rzvo47ea.default/Mail/pop3.nutrivet-2.cz/Inbox?number=1103612982&amp;part=1.3&amp;type=image/bmp&amp;filename=Graf%20pr%C5%AFm%C4%9Br%C5%AF%209.6.2015.bmp"/>
          <p:cNvSpPr>
            <a:spLocks noChangeAspect="1" noChangeArrowheads="1"/>
          </p:cNvSpPr>
          <p:nvPr/>
        </p:nvSpPr>
        <p:spPr bwMode="auto">
          <a:xfrm>
            <a:off x="16795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3" name="Picture 9" descr="C:\Users\VCLAV~1\AppData\Local\Temp\Graf průměrů 9.6.2015-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5639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9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ilbox://C:/Users/V%E1clav/AppData/Roaming/Thunderbird/Profiles/rzvo47ea.default/Mail/pop3.nutrivet-2.cz/Inbox?number=1377027381&amp;part=1.2&amp;type=image/bmp&amp;filename=Graf%20pr%C5%AFm%C4%9Br%C5%AF%2018.8%202015.bm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mailbox://C:/Users/V%E1clav/AppData/Roaming/Thunderbird/Profiles/rzvo47ea.default/Mail/pop3.nutrivet-2.cz/Inbox?number=1377027381&amp;part=1.2&amp;type=image/bmp&amp;filename=Graf%20pr%C5%AFm%C4%9Br%C5%AF%2018.8%202015.bmp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mailbox://C:/Users/V%E1clav/AppData/Roaming/Thunderbird/Profiles/rzvo47ea.default/Mail/pop3.nutrivet-2.cz/Inbox?number=1377027381&amp;part=1.2&amp;type=image/bmp&amp;filename=Graf%20pr%C5%AFm%C4%9Br%C5%AF%2018.8%202015.bmp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9" name="Picture 7" descr="C:\Users\VCLAV~1\AppData\Local\Temp\Graf průměrů 18.8 20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3951"/>
            <a:ext cx="9032875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17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935125" y="170120"/>
            <a:ext cx="8187070" cy="1930988"/>
          </a:xfrm>
          <a:extLst/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cs-CZ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Děkuji za pozornost</a:t>
            </a:r>
          </a:p>
        </p:txBody>
      </p:sp>
      <p:pic>
        <p:nvPicPr>
          <p:cNvPr id="56323" name="Picture 4" descr="C:\Users\Pepča\Desktop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9" y="976598"/>
            <a:ext cx="7493480" cy="563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5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vlakninaN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989139"/>
            <a:ext cx="7775575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2566988" y="620714"/>
            <a:ext cx="688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3200">
                <a:latin typeface="Arial" panose="020B0604020202020204" pitchFamily="34" charset="0"/>
              </a:rPr>
              <a:t>Hodnocení vlákniny objemných krmiv</a:t>
            </a:r>
          </a:p>
        </p:txBody>
      </p:sp>
    </p:spTree>
    <p:extLst>
      <p:ext uri="{BB962C8B-B14F-4D97-AF65-F5344CB8AC3E}">
        <p14:creationId xmlns:p14="http://schemas.microsoft.com/office/powerpoint/2010/main" val="3049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mailbox://C:/Users/V%E1clav/AppData/Roaming/Thunderbird/Profiles/rzvo47ea.default/Mail/mail.nutrivet.cz/Inbox?number=905897160&amp;part=1.2.2&amp;filename=aicecbfb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3" name="Picture 9" descr="C:\Users\Václav\Desktop\aicecb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461298"/>
            <a:ext cx="8048479" cy="594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2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FDA08D-B532-44CE-BE31-6831506A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516" y="0"/>
            <a:ext cx="62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8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C13F41-3736-4238-9F3F-C66503E09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0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81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452</TotalTime>
  <Words>956</Words>
  <Application>Microsoft Office PowerPoint</Application>
  <PresentationFormat>Širokoúhlá obrazovka</PresentationFormat>
  <Paragraphs>379</Paragraphs>
  <Slides>56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4" baseType="lpstr">
      <vt:lpstr>Arial</vt:lpstr>
      <vt:lpstr>Book Antiqua</vt:lpstr>
      <vt:lpstr>Calibri</vt:lpstr>
      <vt:lpstr>Times New Roman</vt:lpstr>
      <vt:lpstr>Trebuchet MS</vt:lpstr>
      <vt:lpstr>Wingdings 3</vt:lpstr>
      <vt:lpstr>Facet</vt:lpstr>
      <vt:lpstr>Graf</vt:lpstr>
      <vt:lpstr>Krátká, versus dlouhá řezanka  u kukuřičné siláže</vt:lpstr>
      <vt:lpstr>Výběr hybridů kukuřice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Pokusné siláže ze  Suchdola nad Odrou</vt:lpstr>
      <vt:lpstr>Pokusné siláže po otevření nádob</vt:lpstr>
      <vt:lpstr>Prezentace aplikace PowerPoint</vt:lpstr>
      <vt:lpstr>Objemová hmotnost</vt:lpstr>
      <vt:lpstr>Stanovení stravitelnosti</vt:lpstr>
      <vt:lpstr>Prezentace aplikace PowerPoint</vt:lpstr>
      <vt:lpstr>Prezentace aplikace PowerPoint</vt:lpstr>
      <vt:lpstr>Prezentace aplikace PowerPoint</vt:lpstr>
      <vt:lpstr>Prezentace aplikace PowerPoint</vt:lpstr>
      <vt:lpstr>Obsah organických živin, jejich stravitelnost a výpočet energetické hodnoty siláže v NEL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CONV - DOJNICE </vt:lpstr>
      <vt:lpstr>Prezentace aplikace PowerPoint</vt:lpstr>
      <vt:lpstr>BPS</vt:lpstr>
      <vt:lpstr>Prezentace aplikace PowerPoint</vt:lpstr>
      <vt:lpstr>Prezentace aplikace PowerPoint</vt:lpstr>
      <vt:lpstr>SHR</vt:lpstr>
      <vt:lpstr>Prezentace aplikace PowerPoint</vt:lpstr>
      <vt:lpstr>BPS </vt:lpstr>
      <vt:lpstr>Prezentace aplikace PowerPoint</vt:lpstr>
      <vt:lpstr>Prezentace aplikace PowerPoint</vt:lpstr>
      <vt:lpstr>Prezentace aplikace PowerPoint</vt:lpstr>
      <vt:lpstr>Prezentace aplikace PowerPoint</vt:lpstr>
      <vt:lpstr>Obsah organických živin u kukuřičných siláží sklízených technologií Shreadlage a pro bioplyn s řezankou 10 mm. </vt:lpstr>
      <vt:lpstr>Fermentační proces kukuřičných siláží s různou délkou řezanky </vt:lpstr>
      <vt:lpstr>PSPS  - podíl frakcí na sítech</vt:lpstr>
      <vt:lpstr>The Penn State particle Separator (PSPS) podíl frakcí na sítech</vt:lpstr>
      <vt:lpstr>MATRACE</vt:lpstr>
      <vt:lpstr>Prezentace aplikace PowerPoint</vt:lpstr>
      <vt:lpstr>Prezentace aplikace PowerPoint</vt:lpstr>
      <vt:lpstr>Prezentace aplikace PowerPoint</vt:lpstr>
      <vt:lpstr>Prezentace aplikace PowerPoint</vt:lpstr>
      <vt:lpstr>Stabilita po 7 dnech</vt:lpstr>
      <vt:lpstr>Aerobní stabilita: siláž  1. BPS                                     2.SHR                                     3. CONV. - dojnice     </vt:lpstr>
      <vt:lpstr>Prezentace aplikace PowerPoint</vt:lpstr>
      <vt:lpstr>Závislost mezi obsahem sušiny siláže a obsahem Zearalenonu  (Oldenburg 1996)</vt:lpstr>
      <vt:lpstr>Aerobní stabilita kukuřičné siláže   (Kaiser and Piltz, 2002) </vt:lpstr>
      <vt:lpstr>Prezentace aplikace PowerPoint</vt:lpstr>
      <vt:lpstr>Prezentace aplikace PowerPoint</vt:lpstr>
      <vt:lpstr>Děkuji za pozornost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ITÁLIE</dc:title>
  <dc:creator>admin</dc:creator>
  <cp:lastModifiedBy>NutriVet s.r.o.</cp:lastModifiedBy>
  <cp:revision>45</cp:revision>
  <dcterms:created xsi:type="dcterms:W3CDTF">2017-02-16T12:50:28Z</dcterms:created>
  <dcterms:modified xsi:type="dcterms:W3CDTF">2018-02-15T20:05:17Z</dcterms:modified>
</cp:coreProperties>
</file>