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6" r:id="rId4"/>
    <p:sldId id="257" r:id="rId5"/>
    <p:sldId id="267" r:id="rId6"/>
    <p:sldId id="258" r:id="rId7"/>
    <p:sldId id="266" r:id="rId8"/>
    <p:sldId id="263" r:id="rId9"/>
    <p:sldId id="269" r:id="rId10"/>
    <p:sldId id="259" r:id="rId11"/>
    <p:sldId id="268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81" d="100"/>
          <a:sy n="81" d="100"/>
        </p:scale>
        <p:origin x="-61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2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7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69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4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0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7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3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9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7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3D78-5EBF-4247-AC96-923C5C6849AB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BBDA-56EA-4CC2-B660-82624F409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1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204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Book Antiqua" panose="02040602050305030304" pitchFamily="18" charset="0"/>
              </a:rPr>
              <a:t/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err="1" smtClean="0">
                <a:latin typeface="Book Antiqua" panose="02040602050305030304" pitchFamily="18" charset="0"/>
              </a:rPr>
              <a:t>Shredlage</a:t>
            </a:r>
            <a:r>
              <a:rPr lang="cs-CZ" sz="4000" b="1" dirty="0" smtClean="0">
                <a:latin typeface="Book Antiqua" panose="02040602050305030304" pitchFamily="18" charset="0"/>
              </a:rPr>
              <a:t> </a:t>
            </a:r>
            <a:r>
              <a:rPr lang="cs-CZ" sz="4000" b="1" dirty="0">
                <a:latin typeface="Book Antiqua" panose="02040602050305030304" pitchFamily="18" charset="0"/>
              </a:rPr>
              <a:t>v krmných dávkách </a:t>
            </a:r>
            <a:r>
              <a:rPr lang="cs-CZ" sz="4000" b="1" dirty="0" err="1">
                <a:latin typeface="Book Antiqua" panose="02040602050305030304" pitchFamily="18" charset="0"/>
              </a:rPr>
              <a:t>vysokoprodukčních</a:t>
            </a:r>
            <a:r>
              <a:rPr lang="cs-CZ" sz="4000" b="1" dirty="0">
                <a:latin typeface="Book Antiqua" panose="02040602050305030304" pitchFamily="18" charset="0"/>
              </a:rPr>
              <a:t> dojnic – postřehy z praxe </a:t>
            </a:r>
            <a:r>
              <a:rPr lang="cs-CZ" sz="4000" b="1" dirty="0" smtClean="0">
                <a:latin typeface="Book Antiqua" panose="02040602050305030304" pitchFamily="18" charset="0"/>
              </a:rPr>
              <a:t/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/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000" b="1" dirty="0" smtClean="0"/>
              <a:t>Ing</a:t>
            </a:r>
            <a:r>
              <a:rPr lang="cs-CZ" sz="2000" b="1" dirty="0"/>
              <a:t>. Roman Poštulka, Ph.D. </a:t>
            </a:r>
            <a:r>
              <a:rPr lang="cs-CZ" sz="2000" b="1" dirty="0" smtClean="0"/>
              <a:t>tel</a:t>
            </a:r>
            <a:r>
              <a:rPr lang="cs-CZ" sz="2000" b="1" dirty="0" smtClean="0"/>
              <a:t>. + 420 602 154 702</a:t>
            </a:r>
            <a:br>
              <a:rPr lang="cs-CZ" sz="2000" b="1" dirty="0" smtClean="0"/>
            </a:br>
            <a:r>
              <a:rPr lang="cs-CZ" sz="2000" b="1" dirty="0" smtClean="0"/>
              <a:t>roman.postulka@mikrop.cz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78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Dynamika trávení </a:t>
            </a:r>
            <a:r>
              <a:rPr lang="cs-CZ" dirty="0" smtClean="0"/>
              <a:t>škrobu u </a:t>
            </a:r>
            <a:r>
              <a:rPr lang="cs-CZ" dirty="0" err="1" smtClean="0"/>
              <a:t>Shredlage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cukry&gt;pektiny&gt;pšeničný šrot&gt;HMCG&gt;ječmen&gt;vločky&gt;</a:t>
            </a:r>
            <a:r>
              <a:rPr lang="cs-CZ" dirty="0" err="1" smtClean="0"/>
              <a:t>kuk.zrno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Shredlage</a:t>
            </a:r>
            <a:r>
              <a:rPr lang="cs-CZ" dirty="0" smtClean="0"/>
              <a:t>?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366128" y="2300140"/>
            <a:ext cx="2554664" cy="147058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743200" y="2300140"/>
            <a:ext cx="4769963" cy="1470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87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Náhrada slámy? ano, ale…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/>
              <a:t>Struktura slámy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/>
              <a:t>Stravitelnost objemných krmiv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/>
              <a:t>Sušina výsledné TMR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/>
              <a:t>Povaha dávky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4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7170" name="Picture 2" descr="C:\čebín\prezentace-mikrop\20170328_072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4" y="151454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7" y="1222309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928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886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3600" dirty="0" smtClean="0">
                <a:latin typeface="Arial Narrow" panose="020B0606020202030204" pitchFamily="34" charset="0"/>
              </a:rPr>
              <a:t>Témata</a:t>
            </a:r>
            <a:br>
              <a:rPr lang="cs-CZ" sz="3600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Arial Narrow" panose="020B0606020202030204" pitchFamily="34" charset="0"/>
              </a:rPr>
              <a:t> </a:t>
            </a:r>
            <a:br>
              <a:rPr lang="cs-CZ" sz="3600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Arial Narrow" panose="020B0606020202030204" pitchFamily="34" charset="0"/>
              </a:rPr>
              <a:t>- </a:t>
            </a:r>
            <a:r>
              <a:rPr lang="cs-CZ" sz="3600" dirty="0" smtClean="0">
                <a:latin typeface="Arial Narrow" panose="020B0606020202030204" pitchFamily="34" charset="0"/>
              </a:rPr>
              <a:t>struktura </a:t>
            </a:r>
            <a:r>
              <a:rPr lang="cs-CZ" sz="3600" dirty="0" smtClean="0">
                <a:latin typeface="Arial Narrow" panose="020B0606020202030204" pitchFamily="34" charset="0"/>
              </a:rPr>
              <a:t>krmiva</a:t>
            </a:r>
            <a:br>
              <a:rPr lang="cs-CZ" sz="3600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Arial Narrow" panose="020B0606020202030204" pitchFamily="34" charset="0"/>
              </a:rPr>
              <a:t>- fyzikálně efektivní </a:t>
            </a:r>
            <a:r>
              <a:rPr lang="cs-CZ" sz="3600" dirty="0" smtClean="0">
                <a:latin typeface="Arial Narrow" panose="020B0606020202030204" pitchFamily="34" charset="0"/>
              </a:rPr>
              <a:t>vláknina</a:t>
            </a:r>
            <a:r>
              <a:rPr lang="cs-CZ" sz="3600" dirty="0" smtClean="0">
                <a:latin typeface="Arial Narrow" panose="020B0606020202030204" pitchFamily="34" charset="0"/>
              </a:rPr>
              <a:t/>
            </a:r>
            <a:br>
              <a:rPr lang="cs-CZ" sz="3600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Arial Narrow" panose="020B0606020202030204" pitchFamily="34" charset="0"/>
              </a:rPr>
              <a:t>- škrob</a:t>
            </a:r>
            <a:br>
              <a:rPr lang="cs-CZ" sz="3600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Arial Narrow" panose="020B0606020202030204" pitchFamily="34" charset="0"/>
              </a:rPr>
              <a:t>- náhrada slámy</a:t>
            </a:r>
            <a:br>
              <a:rPr lang="cs-CZ" sz="3600" dirty="0" smtClean="0">
                <a:latin typeface="Arial Narrow" panose="020B0606020202030204" pitchFamily="34" charset="0"/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67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Struktura krmiva, </a:t>
            </a:r>
            <a:r>
              <a:rPr lang="cs-CZ" sz="4000" dirty="0" smtClean="0"/>
              <a:t>krmné dávky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7715"/>
            <a:ext cx="10515600" cy="4062953"/>
          </a:xfrm>
        </p:spPr>
        <p:txBody>
          <a:bodyPr/>
          <a:lstStyle/>
          <a:p>
            <a:r>
              <a:rPr lang="cs-CZ" dirty="0" smtClean="0"/>
              <a:t>Měřeno </a:t>
            </a:r>
            <a:r>
              <a:rPr lang="cs-CZ" dirty="0" err="1" smtClean="0"/>
              <a:t>Penn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separátorem</a:t>
            </a:r>
            <a:endParaRPr lang="cs-CZ" dirty="0" smtClean="0"/>
          </a:p>
          <a:p>
            <a:r>
              <a:rPr lang="cs-CZ" dirty="0" smtClean="0"/>
              <a:t>Riziko separace</a:t>
            </a:r>
            <a:r>
              <a:rPr lang="cs-CZ" dirty="0" smtClean="0"/>
              <a:t>??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47" y="3044858"/>
            <a:ext cx="3381080" cy="25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6" y="2765982"/>
            <a:ext cx="2542292" cy="33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10087" y="3921551"/>
            <a:ext cx="1480008" cy="754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1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" y="487017"/>
            <a:ext cx="9319692" cy="5242327"/>
          </a:xfrm>
        </p:spPr>
      </p:pic>
      <p:pic>
        <p:nvPicPr>
          <p:cNvPr id="6147" name="Picture 3" descr="C:\čebín\prezentace-mikrop\oře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93" y="1734164"/>
            <a:ext cx="4566360" cy="7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čebín\prezentace-mikrop\ořez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04" y="4187155"/>
            <a:ext cx="4670244" cy="12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Fyzikálně efektivní vláknina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</a:t>
            </a:r>
            <a:r>
              <a:rPr lang="cs-CZ" dirty="0" err="1" smtClean="0"/>
              <a:t>shredlage</a:t>
            </a:r>
            <a:r>
              <a:rPr lang="cs-CZ" dirty="0" smtClean="0"/>
              <a:t> vyšší hodnotu </a:t>
            </a:r>
            <a:r>
              <a:rPr lang="cs-CZ" dirty="0" err="1" smtClean="0"/>
              <a:t>peNDF</a:t>
            </a:r>
            <a:r>
              <a:rPr lang="cs-CZ" dirty="0" smtClean="0"/>
              <a:t>??</a:t>
            </a:r>
          </a:p>
          <a:p>
            <a:endParaRPr lang="cs-CZ" dirty="0"/>
          </a:p>
          <a:p>
            <a:pPr marL="914400" lvl="2" indent="0">
              <a:buNone/>
            </a:pPr>
            <a:r>
              <a:rPr lang="cs-CZ" dirty="0" smtClean="0"/>
              <a:t>		Klasická siláž		</a:t>
            </a:r>
            <a:r>
              <a:rPr lang="cs-CZ" dirty="0" err="1" smtClean="0"/>
              <a:t>shredlage</a:t>
            </a:r>
            <a:endParaRPr lang="cs-CZ" dirty="0" smtClean="0"/>
          </a:p>
          <a:p>
            <a:pPr marL="914400" lvl="2" indent="0">
              <a:buNone/>
            </a:pPr>
            <a:r>
              <a:rPr lang="cs-CZ" dirty="0" smtClean="0"/>
              <a:t>Vrchní síto	12			36</a:t>
            </a:r>
          </a:p>
          <a:p>
            <a:pPr marL="914400" lvl="2" indent="0">
              <a:buNone/>
            </a:pPr>
            <a:r>
              <a:rPr lang="cs-CZ" dirty="0" smtClean="0"/>
              <a:t>Střední síto	75			41</a:t>
            </a:r>
          </a:p>
          <a:p>
            <a:pPr marL="914400" lvl="2" indent="0">
              <a:buNone/>
            </a:pPr>
            <a:r>
              <a:rPr lang="cs-CZ" u="sng" dirty="0" smtClean="0"/>
              <a:t>Spodní síto	2			3______       </a:t>
            </a:r>
          </a:p>
          <a:p>
            <a:pPr marL="914400" lvl="2" indent="0">
              <a:buNone/>
            </a:pPr>
            <a:r>
              <a:rPr lang="cs-CZ" dirty="0" smtClean="0"/>
              <a:t>Dno		11			20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%ní podíl		89 %			80 %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1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688157"/>
            <a:ext cx="10257148" cy="530729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Stanovení </a:t>
            </a:r>
            <a:r>
              <a:rPr lang="cs-CZ" sz="2400" dirty="0" err="1" smtClean="0"/>
              <a:t>peNDF</a:t>
            </a:r>
            <a:r>
              <a:rPr lang="cs-CZ" sz="2400" dirty="0" smtClean="0"/>
              <a:t> za pomocí chemické analýzy:</a:t>
            </a:r>
          </a:p>
          <a:p>
            <a:r>
              <a:rPr lang="cs-CZ" sz="2400" dirty="0" smtClean="0"/>
              <a:t>Vzaty vzorky celé siláže (tj. 3 síta + dno separátoru) a vzorek „siláže“ pouze ze 3 horních sít (tj. bez dna separátoru) a porovnán obsah NDF jak u </a:t>
            </a:r>
            <a:r>
              <a:rPr lang="cs-CZ" sz="2400" dirty="0" err="1" smtClean="0"/>
              <a:t>shredlage</a:t>
            </a:r>
            <a:r>
              <a:rPr lang="cs-CZ" sz="2400" dirty="0" smtClean="0"/>
              <a:t>, tak u klasické kukuřičné siláže.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 smtClean="0"/>
              <a:t>Ukazatel			klasická siláž			</a:t>
            </a:r>
            <a:r>
              <a:rPr lang="cs-CZ" dirty="0" err="1" smtClean="0"/>
              <a:t>shredlage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% NDF celé siláže			42				42	</a:t>
            </a:r>
          </a:p>
          <a:p>
            <a:pPr marL="0" indent="0">
              <a:buNone/>
            </a:pPr>
            <a:r>
              <a:rPr lang="cs-CZ" sz="2400" u="sng" dirty="0" smtClean="0"/>
              <a:t>Sušina siláže %				30				30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NDF na 3 sítech			38				44</a:t>
            </a:r>
          </a:p>
          <a:p>
            <a:pPr marL="0" indent="0">
              <a:buNone/>
            </a:pPr>
            <a:r>
              <a:rPr lang="cs-CZ" sz="2400" u="sng" dirty="0" smtClean="0"/>
              <a:t>Sušina %				30				29</a:t>
            </a:r>
          </a:p>
          <a:p>
            <a:pPr marL="0" indent="0">
              <a:buNone/>
            </a:pPr>
            <a:r>
              <a:rPr lang="cs-CZ" sz="2400" dirty="0" smtClean="0"/>
              <a:t>% krmiva na 3 sítech			89				80</a:t>
            </a:r>
          </a:p>
          <a:p>
            <a:pPr marL="0" indent="0">
              <a:buNone/>
            </a:pPr>
            <a:r>
              <a:rPr lang="cs-CZ" sz="2400" b="1" u="sng" dirty="0" err="1" smtClean="0">
                <a:solidFill>
                  <a:srgbClr val="FF0000"/>
                </a:solidFill>
              </a:rPr>
              <a:t>peNDF</a:t>
            </a:r>
            <a:r>
              <a:rPr lang="cs-CZ" sz="2400" b="1" u="sng" dirty="0" smtClean="0">
                <a:solidFill>
                  <a:srgbClr val="FF0000"/>
                </a:solidFill>
              </a:rPr>
              <a:t>					77,5% 				82 %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91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Stravitelnost a degradovatelnost škrobu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80 – 98 %</a:t>
            </a:r>
          </a:p>
          <a:p>
            <a:r>
              <a:rPr lang="cs-CZ" dirty="0" smtClean="0"/>
              <a:t>Degradovatelnost</a:t>
            </a:r>
          </a:p>
          <a:p>
            <a:r>
              <a:rPr lang="cs-CZ" dirty="0" smtClean="0"/>
              <a:t>Vliv roku, délky fermentace </a:t>
            </a:r>
          </a:p>
          <a:p>
            <a:r>
              <a:rPr lang="cs-CZ" dirty="0" smtClean="0"/>
              <a:t>Genetika</a:t>
            </a:r>
          </a:p>
          <a:p>
            <a:r>
              <a:rPr lang="cs-CZ" dirty="0" smtClean="0"/>
              <a:t>KPS – narušení zrna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03" y="2526335"/>
            <a:ext cx="4105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Dynamika trávení škrobu u </a:t>
            </a:r>
            <a:r>
              <a:rPr lang="cs-CZ" dirty="0" err="1"/>
              <a:t>Shredlage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cukry&gt;pektiny&gt;pšeničný šrot&gt;HMCG&gt;ječmen&gt;vločky&gt;</a:t>
            </a:r>
            <a:r>
              <a:rPr lang="cs-CZ" dirty="0" err="1"/>
              <a:t>kuk.zrno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Shredlage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3" id="{BAFC2811-54EB-4447-922A-DCECABAD2DBD}" vid="{0DA657C9-4F44-42AC-B3C3-737A954E41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Prezentace_16-9</Template>
  <TotalTime>2461</TotalTime>
  <Words>131</Words>
  <Application>Microsoft Office PowerPoint</Application>
  <PresentationFormat>Vlastní</PresentationFormat>
  <Paragraphs>50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 Shredlage v krmných dávkách vysokoprodukčních dojnic – postřehy z praxe      Ing. Roman Poštulka, Ph.D. tel. + 420 602 154 702 roman.postulka@mikrop.cz</vt:lpstr>
      <vt:lpstr>Prezentace aplikace PowerPoint</vt:lpstr>
      <vt:lpstr>Témata   - struktura krmiva - fyzikálně efektivní vláknina - škrob - náhrada slámy </vt:lpstr>
      <vt:lpstr>Struktura krmiva, krmné dávky</vt:lpstr>
      <vt:lpstr>Prezentace aplikace PowerPoint</vt:lpstr>
      <vt:lpstr>Fyzikálně efektivní vláknina</vt:lpstr>
      <vt:lpstr>Prezentace aplikace PowerPoint</vt:lpstr>
      <vt:lpstr>Stravitelnost a degradovatelnost škrobu</vt:lpstr>
      <vt:lpstr>Dynamika trávení škrobu u Shredlage</vt:lpstr>
      <vt:lpstr>Dynamika trávení škrobu u Shredlage</vt:lpstr>
      <vt:lpstr>Náhrada slámy? ano, ale…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Tinka</dc:creator>
  <cp:lastModifiedBy>Postulka</cp:lastModifiedBy>
  <cp:revision>22</cp:revision>
  <dcterms:created xsi:type="dcterms:W3CDTF">2016-08-08T11:10:00Z</dcterms:created>
  <dcterms:modified xsi:type="dcterms:W3CDTF">2018-02-16T05:52:35Z</dcterms:modified>
</cp:coreProperties>
</file>