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handoutMasterIdLst>
    <p:handoutMasterId r:id="rId29"/>
  </p:handoutMasterIdLst>
  <p:sldIdLst>
    <p:sldId id="256" r:id="rId4"/>
    <p:sldId id="257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8" r:id="rId13"/>
    <p:sldId id="265" r:id="rId14"/>
    <p:sldId id="267" r:id="rId15"/>
    <p:sldId id="266" r:id="rId16"/>
    <p:sldId id="269" r:id="rId17"/>
    <p:sldId id="270" r:id="rId18"/>
    <p:sldId id="271" r:id="rId19"/>
    <p:sldId id="272" r:id="rId20"/>
    <p:sldId id="274" r:id="rId21"/>
    <p:sldId id="276" r:id="rId22"/>
    <p:sldId id="273" r:id="rId23"/>
    <p:sldId id="277" r:id="rId24"/>
    <p:sldId id="279" r:id="rId25"/>
    <p:sldId id="280" r:id="rId26"/>
    <p:sldId id="281" r:id="rId27"/>
    <p:sldId id="278" r:id="rId28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A8E2-FD4B-432F-B819-D482A5BCFA6C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81E56-47D6-4B87-B766-E633A796B5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543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29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28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53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ilall-couv-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7043" y="839304"/>
            <a:ext cx="3982279" cy="4306956"/>
          </a:xfrm>
        </p:spPr>
        <p:txBody>
          <a:bodyPr>
            <a:normAutofit/>
          </a:bodyPr>
          <a:lstStyle>
            <a:lvl1pPr>
              <a:defRPr sz="3600" b="0" i="0"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4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4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2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85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9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ilall-couv-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7043" y="839304"/>
            <a:ext cx="3982279" cy="4306956"/>
          </a:xfrm>
        </p:spPr>
        <p:txBody>
          <a:bodyPr>
            <a:normAutofit/>
          </a:bodyPr>
          <a:lstStyle>
            <a:lvl1pPr>
              <a:defRPr sz="3600" b="0" i="0"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2480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366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2508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205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6727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ilall-wa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120"/>
            <a:ext cx="9144000" cy="17068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1593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61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54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63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29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49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96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404D-7FD8-4C29-A65C-A15948B63420}" type="datetimeFigureOut">
              <a:rPr lang="cs-CZ" smtClean="0"/>
              <a:t>15.2.2018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17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F404D-7FD8-4C29-A65C-A15948B63420}" type="datetimeFigureOut">
              <a:rPr lang="cs-CZ" smtClean="0"/>
              <a:t>15.2.2018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79980-CABC-41B9-AD79-CAB0C0C56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84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1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2B880FC-0536-F54B-9D4E-93BFF9AF8D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15/02/2018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299AE34-CBDA-E141-8CD9-7829834DC58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4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ransition spd="slow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/>
              <a:t>Siláže v praxi, Sil-</a:t>
            </a:r>
            <a:r>
              <a:rPr lang="cs-CZ" sz="4400" b="1" dirty="0" err="1" smtClean="0"/>
              <a:t>All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Maize+FVA</a:t>
            </a:r>
            <a:endParaRPr lang="cs-CZ" sz="4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Troubelice </a:t>
            </a:r>
            <a:r>
              <a:rPr lang="cs-CZ" dirty="0" smtClean="0"/>
              <a:t>16.2.2018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1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Detail </a:t>
            </a:r>
            <a:r>
              <a:rPr lang="cs-CZ" dirty="0" err="1" smtClean="0"/>
              <a:t>termokamerou</a:t>
            </a:r>
            <a:r>
              <a:rPr lang="cs-CZ" dirty="0" smtClean="0"/>
              <a:t> </a:t>
            </a:r>
            <a:r>
              <a:rPr lang="cs-CZ" dirty="0" err="1" smtClean="0"/>
              <a:t>nezčištěno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33" y="1679691"/>
            <a:ext cx="2840085" cy="21300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18" y="1343260"/>
            <a:ext cx="3408537" cy="25596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95" y="4141966"/>
            <a:ext cx="3106223" cy="23296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18" y="4029571"/>
            <a:ext cx="3498629" cy="26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 smtClean="0"/>
              <a:t>Nezačištěné, moc odkryté a padá </a:t>
            </a:r>
            <a:r>
              <a:rPr lang="cs-CZ" sz="3200" dirty="0" err="1" smtClean="0"/>
              <a:t>zvrchu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5" y="813815"/>
            <a:ext cx="3771275" cy="282845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96" y="667252"/>
            <a:ext cx="3664754" cy="27485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7" y="3964250"/>
            <a:ext cx="3716270" cy="278720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10" y="3717943"/>
            <a:ext cx="4044683" cy="30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A jaké je pak na žlabu, při krmení ????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2065171"/>
            <a:ext cx="4064000" cy="304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2" y="3094150"/>
            <a:ext cx="4424608" cy="33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Takto přece ne !!!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17569"/>
            <a:ext cx="4089758" cy="306731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18" y="2217569"/>
            <a:ext cx="4089757" cy="30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Vykusovač ano – ale ne tupý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							Ano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11" y="2408349"/>
            <a:ext cx="4038242" cy="348643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6" y="665133"/>
            <a:ext cx="4648575" cy="3486432"/>
          </a:xfrm>
        </p:spPr>
      </p:pic>
    </p:spTree>
    <p:extLst>
      <p:ext uri="{BB962C8B-B14F-4D97-AF65-F5344CB8AC3E}">
        <p14:creationId xmlns:p14="http://schemas.microsoft.com/office/powerpoint/2010/main" val="25213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Vykusovač a lžíce               takto OK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4" y="1402981"/>
            <a:ext cx="4665297" cy="34989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16" y="1842148"/>
            <a:ext cx="4450366" cy="33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Nakladací</a:t>
            </a:r>
            <a:r>
              <a:rPr lang="cs-CZ" sz="3600" dirty="0" smtClean="0"/>
              <a:t> lžíce - ale prosím šetrně vždy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" y="1571223"/>
            <a:ext cx="4150308" cy="311273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90" y="1571223"/>
            <a:ext cx="4150308" cy="31127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59" y="4535086"/>
            <a:ext cx="3613239" cy="27099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6" y="4044417"/>
            <a:ext cx="3951585" cy="29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5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 takto někde bohužel vypadá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0" y="1027907"/>
            <a:ext cx="3815292" cy="286146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49" y="1024900"/>
            <a:ext cx="3819301" cy="28644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1" y="3992784"/>
            <a:ext cx="4188049" cy="31410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2" y="4138576"/>
            <a:ext cx="3799268" cy="28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800" b="1" u="sng" dirty="0" smtClean="0">
                <a:solidFill>
                  <a:srgbClr val="E6BA00"/>
                </a:solidFill>
              </a:rPr>
              <a:t>              </a:t>
            </a:r>
            <a:r>
              <a:rPr lang="cs-CZ" sz="4800" b="1" dirty="0" smtClean="0">
                <a:solidFill>
                  <a:srgbClr val="E6BA00"/>
                </a:solidFill>
              </a:rPr>
              <a:t>     </a:t>
            </a:r>
            <a:endParaRPr lang="en-US" sz="4800" b="1" dirty="0">
              <a:solidFill>
                <a:srgbClr val="E6BA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746422"/>
          <a:ext cx="8075240" cy="2225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472361"/>
                <a:gridCol w="2226615"/>
                <a:gridCol w="23762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Bacteria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Enzyme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Pediococcus acidilactici</a:t>
                      </a:r>
                      <a:endParaRPr lang="en-US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100,000 </a:t>
                      </a:r>
                      <a:r>
                        <a:rPr lang="en-US" baseline="0" dirty="0" smtClean="0"/>
                        <a:t> cfu/g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α</a:t>
                      </a:r>
                      <a:r>
                        <a:rPr lang="en-US" dirty="0" smtClean="0"/>
                        <a:t>-amylase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Propionibacterium</a:t>
                      </a:r>
                      <a:r>
                        <a:rPr lang="en-US" baseline="0" dirty="0" smtClean="0"/>
                        <a:t> acidipropionici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150,000 cfu/g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bacterial application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250,000 cfu/g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Obrázek 4" descr="SIL_ALL_MAIZE+_F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191" y="274638"/>
            <a:ext cx="2306374" cy="1296144"/>
          </a:xfrm>
          <a:prstGeom prst="rect">
            <a:avLst/>
          </a:prstGeom>
        </p:spPr>
      </p:pic>
      <p:pic>
        <p:nvPicPr>
          <p:cNvPr id="6" name="Picture 8" descr="http://intranet/specialties/an/silall/SilAll%20Picture%20Library/SIL_ALL_MAIZE+FVA%20bo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875" y="4110696"/>
            <a:ext cx="3096671" cy="2063679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863545" y="4620735"/>
            <a:ext cx="4254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Základní dávka 2g/t</a:t>
            </a:r>
          </a:p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Základní balení sáček 200g/100t</a:t>
            </a:r>
          </a:p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1 box=800g (4x200g)/400t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42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+mn-lt"/>
              </a:rPr>
              <a:t>Propionibacterium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acidipropionici</a:t>
            </a:r>
            <a:endParaRPr lang="en-US" dirty="0">
              <a:latin typeface="+mn-lt"/>
            </a:endParaRPr>
          </a:p>
        </p:txBody>
      </p:sp>
      <p:pic>
        <p:nvPicPr>
          <p:cNvPr id="11" name="Content Placeholder 6" descr="P acidpropionici EQ42 15k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3470255" cy="4191000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 smtClean="0"/>
          </a:p>
          <a:p>
            <a:r>
              <a:rPr lang="cs-CZ" dirty="0" err="1" smtClean="0">
                <a:latin typeface="+mn-lt"/>
              </a:rPr>
              <a:t>Acidotolerantní</a:t>
            </a:r>
            <a:r>
              <a:rPr lang="cs-CZ" dirty="0" smtClean="0">
                <a:latin typeface="+mn-lt"/>
              </a:rPr>
              <a:t> kmen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cs-CZ" dirty="0" smtClean="0">
                <a:latin typeface="+mn-lt"/>
              </a:rPr>
              <a:t>Přednostně využívá kyselinu mléčnou</a:t>
            </a:r>
          </a:p>
          <a:p>
            <a:pPr>
              <a:buNone/>
            </a:pPr>
            <a:endParaRPr lang="cs-CZ" dirty="0" smtClean="0">
              <a:latin typeface="+mn-lt"/>
            </a:endParaRPr>
          </a:p>
          <a:p>
            <a:r>
              <a:rPr lang="cs-CZ" dirty="0" smtClean="0">
                <a:latin typeface="+mn-lt"/>
              </a:rPr>
              <a:t>Nesnižuje koncentraci cukrů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Produ</a:t>
            </a:r>
            <a:r>
              <a:rPr lang="cs-CZ" dirty="0" smtClean="0">
                <a:latin typeface="+mn-lt"/>
              </a:rPr>
              <a:t>kuje</a:t>
            </a:r>
            <a:r>
              <a:rPr lang="en-US" dirty="0" smtClean="0">
                <a:latin typeface="+mn-lt"/>
              </a:rPr>
              <a:t> 2 mol</a:t>
            </a:r>
            <a:r>
              <a:rPr lang="cs-CZ" dirty="0" smtClean="0">
                <a:latin typeface="+mn-lt"/>
              </a:rPr>
              <a:t>y</a:t>
            </a:r>
            <a:r>
              <a:rPr lang="en-US" dirty="0" smtClean="0">
                <a:latin typeface="+mn-lt"/>
              </a:rPr>
              <a:t> </a:t>
            </a:r>
            <a:r>
              <a:rPr lang="cs-CZ" dirty="0" smtClean="0">
                <a:latin typeface="+mn-lt"/>
              </a:rPr>
              <a:t>kyseliny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propion</a:t>
            </a:r>
            <a:r>
              <a:rPr lang="cs-CZ" dirty="0" err="1" smtClean="0">
                <a:latin typeface="+mn-lt"/>
              </a:rPr>
              <a:t>ové</a:t>
            </a:r>
            <a:r>
              <a:rPr lang="en-US" dirty="0" smtClean="0">
                <a:latin typeface="+mn-lt"/>
              </a:rPr>
              <a:t> &amp; 1 mol </a:t>
            </a:r>
            <a:r>
              <a:rPr lang="cs-CZ" dirty="0" smtClean="0">
                <a:latin typeface="+mn-lt"/>
              </a:rPr>
              <a:t>kyseliny octové</a:t>
            </a:r>
            <a:endParaRPr lang="en-US" dirty="0" smtClean="0">
              <a:latin typeface="+mn-lt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73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určitě nedělat – tzv. čepice !!!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" y="1357342"/>
            <a:ext cx="3496525" cy="26223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71" y="1354335"/>
            <a:ext cx="3500535" cy="26254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6" y="4288149"/>
            <a:ext cx="3777058" cy="28327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15" y="4288150"/>
            <a:ext cx="3901211" cy="29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Ověřování přípravku Sil-</a:t>
            </a:r>
            <a:r>
              <a:rPr lang="cs-CZ" sz="3200" dirty="0" err="1"/>
              <a:t>All</a:t>
            </a:r>
            <a:r>
              <a:rPr lang="cs-CZ" sz="3200" dirty="0"/>
              <a:t> </a:t>
            </a:r>
            <a:r>
              <a:rPr lang="cs-CZ" sz="3200" dirty="0" err="1"/>
              <a:t>Maiz</a:t>
            </a:r>
            <a:r>
              <a:rPr lang="cs-CZ" sz="3200" dirty="0"/>
              <a:t> v </a:t>
            </a:r>
            <a:r>
              <a:rPr lang="cs-CZ" sz="3200" dirty="0" smtClean="0"/>
              <a:t>praxi, </a:t>
            </a:r>
            <a:br>
              <a:rPr lang="cs-CZ" sz="3200" dirty="0" smtClean="0"/>
            </a:br>
            <a:r>
              <a:rPr lang="cs-CZ" sz="3200" dirty="0" smtClean="0"/>
              <a:t>AGRA </a:t>
            </a:r>
            <a:r>
              <a:rPr lang="cs-CZ" sz="3200" dirty="0"/>
              <a:t>Brtnice, VZOD Zašová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709" y="3221011"/>
            <a:ext cx="3761558" cy="28226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7" y="2087671"/>
            <a:ext cx="4324421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Založení pokusů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83" y="1690689"/>
            <a:ext cx="3811938" cy="28557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3451"/>
            <a:ext cx="4089242" cy="30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Vyhodnocení ztrát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832" y="713709"/>
            <a:ext cx="6687892" cy="11339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7" y="3187672"/>
            <a:ext cx="7267062" cy="124369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45092" y="1878511"/>
            <a:ext cx="6687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U neošetřené siláže došlo </a:t>
            </a:r>
            <a:r>
              <a:rPr lang="cs-CZ" dirty="0"/>
              <a:t>k průměrné ztrátě hmotnosti o 6,63 </a:t>
            </a:r>
            <a:r>
              <a:rPr lang="cs-CZ" dirty="0" smtClean="0"/>
              <a:t>%, u ošetřené jen 5%, vztaženo </a:t>
            </a:r>
            <a:r>
              <a:rPr lang="cs-CZ" dirty="0"/>
              <a:t>na čerstvou hmotu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46520" y="2461825"/>
            <a:ext cx="7415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</a:t>
            </a:r>
            <a:r>
              <a:rPr lang="cs-CZ" dirty="0" smtClean="0"/>
              <a:t>šetřením </a:t>
            </a:r>
            <a:r>
              <a:rPr lang="cs-CZ" dirty="0"/>
              <a:t>siláže </a:t>
            </a:r>
            <a:r>
              <a:rPr lang="cs-CZ" dirty="0" err="1"/>
              <a:t>inokulantem</a:t>
            </a:r>
            <a:r>
              <a:rPr lang="cs-CZ" dirty="0"/>
              <a:t> došlo k lepší fermentaci a </a:t>
            </a:r>
            <a:r>
              <a:rPr lang="cs-CZ" dirty="0" smtClean="0"/>
              <a:t>zachování o 22,82 t hmoty více ve </a:t>
            </a:r>
            <a:r>
              <a:rPr lang="cs-CZ" dirty="0"/>
              <a:t>žlabu o velikosti 1400 t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914400" y="4525625"/>
            <a:ext cx="7162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U neošetřené siláže došlo </a:t>
            </a:r>
            <a:r>
              <a:rPr lang="cs-CZ" dirty="0"/>
              <a:t>k průměrné ztrátě hmotnosti o 3,4 </a:t>
            </a:r>
            <a:r>
              <a:rPr lang="cs-CZ" dirty="0" smtClean="0"/>
              <a:t>%, u ošetřené jen 2,76% vztaženo </a:t>
            </a:r>
            <a:r>
              <a:rPr lang="cs-CZ" dirty="0"/>
              <a:t>na čerstvou hmotu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88268" y="5171956"/>
            <a:ext cx="7132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Ošetřením </a:t>
            </a:r>
            <a:r>
              <a:rPr lang="cs-CZ" dirty="0"/>
              <a:t>siláže </a:t>
            </a:r>
            <a:r>
              <a:rPr lang="cs-CZ" dirty="0" err="1"/>
              <a:t>inokulantem</a:t>
            </a:r>
            <a:r>
              <a:rPr lang="cs-CZ" dirty="0"/>
              <a:t> došlo k lepší fermentaci </a:t>
            </a:r>
            <a:r>
              <a:rPr lang="cs-CZ" dirty="0" smtClean="0"/>
              <a:t>a zachování o 7,68 t hmoty více ve žlabu o velikosti </a:t>
            </a:r>
            <a:r>
              <a:rPr lang="cs-CZ" dirty="0"/>
              <a:t>1200 t </a:t>
            </a:r>
          </a:p>
        </p:txBody>
      </p:sp>
    </p:spTree>
    <p:extLst>
      <p:ext uri="{BB962C8B-B14F-4D97-AF65-F5344CB8AC3E}">
        <p14:creationId xmlns:p14="http://schemas.microsoft.com/office/powerpoint/2010/main" val="975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Výsledné hodnoty kyselin a etanolu</a:t>
            </a:r>
            <a:br>
              <a:rPr lang="cs-CZ" sz="3600" b="1" dirty="0" smtClean="0"/>
            </a:b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715" y="1027907"/>
            <a:ext cx="6431837" cy="123759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73487" y="2353470"/>
            <a:ext cx="7849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 proběhlé fermentaci se </a:t>
            </a:r>
            <a:r>
              <a:rPr lang="cs-CZ" dirty="0"/>
              <a:t>ukazuje</a:t>
            </a:r>
            <a:r>
              <a:rPr lang="en-US" dirty="0"/>
              <a:t>, </a:t>
            </a:r>
            <a:r>
              <a:rPr lang="cs-CZ" dirty="0"/>
              <a:t>že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cs-CZ" dirty="0" err="1"/>
              <a:t>Maize</a:t>
            </a:r>
            <a:r>
              <a:rPr lang="en-US" dirty="0"/>
              <a:t> + </a:t>
            </a:r>
            <a:r>
              <a:rPr lang="cs-CZ" dirty="0"/>
              <a:t>je</a:t>
            </a:r>
            <a:r>
              <a:rPr lang="en-US" dirty="0"/>
              <a:t> </a:t>
            </a:r>
            <a:r>
              <a:rPr lang="en-US" dirty="0" err="1"/>
              <a:t>poměr</a:t>
            </a:r>
            <a:r>
              <a:rPr lang="en-US" dirty="0"/>
              <a:t> LA: AA 7,55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srovnání</a:t>
            </a:r>
            <a:r>
              <a:rPr lang="en-US" dirty="0"/>
              <a:t> s 4,74 pro </a:t>
            </a:r>
            <a:r>
              <a:rPr lang="en-US" dirty="0" err="1"/>
              <a:t>neošetře</a:t>
            </a:r>
            <a:r>
              <a:rPr lang="cs-CZ" dirty="0" err="1"/>
              <a:t>nou</a:t>
            </a:r>
            <a:r>
              <a:rPr lang="en-US" dirty="0"/>
              <a:t> </a:t>
            </a:r>
            <a:r>
              <a:rPr lang="cs-CZ" dirty="0" smtClean="0"/>
              <a:t>siláž.</a:t>
            </a:r>
          </a:p>
          <a:p>
            <a:endParaRPr lang="cs-CZ" dirty="0" smtClean="0"/>
          </a:p>
          <a:p>
            <a:r>
              <a:rPr lang="cs-CZ" dirty="0" smtClean="0"/>
              <a:t>Ošetřená </a:t>
            </a:r>
            <a:r>
              <a:rPr lang="cs-CZ" dirty="0"/>
              <a:t>siláž má</a:t>
            </a:r>
            <a:r>
              <a:rPr lang="en-US" dirty="0"/>
              <a:t> </a:t>
            </a:r>
            <a:r>
              <a:rPr lang="en-US" dirty="0" err="1" smtClean="0"/>
              <a:t>výrazně</a:t>
            </a:r>
            <a:r>
              <a:rPr lang="cs-CZ" dirty="0" smtClean="0"/>
              <a:t> vyšší obsah kyseliny mléčné 3,7%, a nižší </a:t>
            </a:r>
            <a:r>
              <a:rPr lang="en-US" dirty="0" err="1" smtClean="0"/>
              <a:t>hladinu</a:t>
            </a:r>
            <a:r>
              <a:rPr lang="en-US" dirty="0" smtClean="0"/>
              <a:t> </a:t>
            </a:r>
            <a:r>
              <a:rPr lang="en-US" dirty="0" err="1"/>
              <a:t>kyseliny</a:t>
            </a:r>
            <a:r>
              <a:rPr lang="en-US" dirty="0"/>
              <a:t> </a:t>
            </a:r>
            <a:r>
              <a:rPr lang="en-US" dirty="0" err="1" smtClean="0"/>
              <a:t>octové</a:t>
            </a:r>
            <a:r>
              <a:rPr lang="cs-CZ" dirty="0" smtClean="0"/>
              <a:t> 0,49%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3486" y="3918766"/>
            <a:ext cx="81418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/>
              <a:t>F</a:t>
            </a:r>
            <a:r>
              <a:rPr lang="en-US" sz="1700" dirty="0" err="1" smtClean="0"/>
              <a:t>ermentace</a:t>
            </a:r>
            <a:r>
              <a:rPr lang="en-US" sz="1700" dirty="0" smtClean="0"/>
              <a:t> </a:t>
            </a:r>
            <a:r>
              <a:rPr lang="cs-CZ" sz="1700" dirty="0" smtClean="0"/>
              <a:t>vždy probíhá </a:t>
            </a:r>
            <a:r>
              <a:rPr lang="en-US" sz="1700" dirty="0" err="1" smtClean="0"/>
              <a:t>rychlej</a:t>
            </a:r>
            <a:r>
              <a:rPr lang="cs-CZ" sz="1700" dirty="0" smtClean="0"/>
              <a:t>i</a:t>
            </a:r>
            <a:r>
              <a:rPr lang="en-US" sz="1700" dirty="0" smtClean="0"/>
              <a:t> </a:t>
            </a:r>
            <a:r>
              <a:rPr lang="en-US" sz="1700" dirty="0"/>
              <a:t>v </a:t>
            </a:r>
            <a:r>
              <a:rPr lang="en-US" sz="1700" dirty="0" err="1"/>
              <a:t>siláži</a:t>
            </a:r>
            <a:r>
              <a:rPr lang="en-US" sz="1700" dirty="0"/>
              <a:t> </a:t>
            </a:r>
            <a:r>
              <a:rPr lang="cs-CZ" sz="1700" dirty="0" err="1" smtClean="0"/>
              <a:t>ošetře</a:t>
            </a:r>
            <a:r>
              <a:rPr lang="en-US" sz="1700" dirty="0" smtClean="0"/>
              <a:t>né</a:t>
            </a:r>
            <a:r>
              <a:rPr lang="cs-CZ" sz="1700" dirty="0" smtClean="0"/>
              <a:t> </a:t>
            </a:r>
            <a:r>
              <a:rPr lang="cs-CZ" sz="1700" dirty="0" err="1" smtClean="0"/>
              <a:t>inkokulantem</a:t>
            </a:r>
            <a:r>
              <a:rPr lang="cs-CZ" sz="1700" dirty="0" smtClean="0"/>
              <a:t>, zde </a:t>
            </a:r>
            <a:r>
              <a:rPr lang="en-US" sz="1700" dirty="0" err="1" smtClean="0"/>
              <a:t>Sil</a:t>
            </a:r>
            <a:r>
              <a:rPr lang="en-US" sz="1700" dirty="0" smtClean="0"/>
              <a:t>-All </a:t>
            </a:r>
            <a:r>
              <a:rPr lang="en-US" sz="1700" dirty="0"/>
              <a:t>Maize </a:t>
            </a:r>
            <a:r>
              <a:rPr lang="cs-CZ" sz="1700" dirty="0" smtClean="0"/>
              <a:t>+ </a:t>
            </a:r>
            <a:r>
              <a:rPr lang="en-US" sz="1700" dirty="0" smtClean="0"/>
              <a:t>(</a:t>
            </a:r>
            <a:r>
              <a:rPr lang="cs-CZ" sz="1700" dirty="0" smtClean="0"/>
              <a:t>a je </a:t>
            </a:r>
            <a:r>
              <a:rPr lang="en-US" sz="1700" dirty="0" err="1" smtClean="0"/>
              <a:t>prokázáno</a:t>
            </a:r>
            <a:r>
              <a:rPr lang="en-US" sz="1700" dirty="0" smtClean="0"/>
              <a:t> </a:t>
            </a:r>
            <a:r>
              <a:rPr lang="en-US" sz="1700" dirty="0" err="1"/>
              <a:t>skutečností</a:t>
            </a:r>
            <a:r>
              <a:rPr lang="en-US" sz="1700" dirty="0"/>
              <a:t>, </a:t>
            </a:r>
            <a:r>
              <a:rPr lang="en-US" sz="1700" dirty="0" err="1"/>
              <a:t>že</a:t>
            </a:r>
            <a:r>
              <a:rPr lang="en-US" sz="1700" dirty="0"/>
              <a:t> </a:t>
            </a:r>
            <a:r>
              <a:rPr lang="cs-CZ" sz="1700" dirty="0" smtClean="0"/>
              <a:t>zde probíhá </a:t>
            </a:r>
            <a:r>
              <a:rPr lang="en-US" sz="1700" dirty="0" smtClean="0"/>
              <a:t>homo</a:t>
            </a:r>
            <a:r>
              <a:rPr lang="cs-CZ" sz="1700" dirty="0" smtClean="0"/>
              <a:t>fermentativně</a:t>
            </a:r>
            <a:r>
              <a:rPr lang="en-US" sz="1700" dirty="0" smtClean="0"/>
              <a:t> </a:t>
            </a:r>
            <a:r>
              <a:rPr lang="en-US" sz="1700" dirty="0" err="1" smtClean="0"/>
              <a:t>řízen</a:t>
            </a:r>
            <a:r>
              <a:rPr lang="cs-CZ" sz="1700" dirty="0" smtClean="0"/>
              <a:t>á fermentace, viz.</a:t>
            </a:r>
            <a:r>
              <a:rPr lang="en-US" sz="1700" dirty="0" smtClean="0"/>
              <a:t> </a:t>
            </a:r>
            <a:r>
              <a:rPr lang="en-US" sz="1700" dirty="0" err="1"/>
              <a:t>lepší</a:t>
            </a:r>
            <a:r>
              <a:rPr lang="en-US" sz="1700" dirty="0"/>
              <a:t> </a:t>
            </a:r>
            <a:r>
              <a:rPr lang="en-US" sz="1700" dirty="0" err="1"/>
              <a:t>poměr</a:t>
            </a:r>
            <a:r>
              <a:rPr lang="en-US" sz="1700" dirty="0"/>
              <a:t> LA: AA </a:t>
            </a:r>
            <a:r>
              <a:rPr lang="en-US" sz="1700" dirty="0" smtClean="0"/>
              <a:t>), </a:t>
            </a:r>
            <a:r>
              <a:rPr lang="en-US" sz="1700" dirty="0" err="1"/>
              <a:t>což</a:t>
            </a:r>
            <a:r>
              <a:rPr lang="en-US" sz="1700" dirty="0"/>
              <a:t> </a:t>
            </a:r>
            <a:r>
              <a:rPr lang="en-US" sz="1700" dirty="0" err="1"/>
              <a:t>znamená</a:t>
            </a:r>
            <a:r>
              <a:rPr lang="en-US" sz="1700" dirty="0"/>
              <a:t>, </a:t>
            </a:r>
            <a:r>
              <a:rPr lang="en-US" sz="1700" dirty="0" err="1"/>
              <a:t>že</a:t>
            </a:r>
            <a:r>
              <a:rPr lang="en-US" sz="1700" dirty="0"/>
              <a:t> </a:t>
            </a:r>
            <a:r>
              <a:rPr lang="en-US" sz="1700" dirty="0" err="1"/>
              <a:t>kvasinky</a:t>
            </a:r>
            <a:r>
              <a:rPr lang="en-US" sz="1700" dirty="0"/>
              <a:t> </a:t>
            </a:r>
            <a:r>
              <a:rPr lang="en-US" sz="1700" dirty="0" smtClean="0"/>
              <a:t>b</a:t>
            </a:r>
            <a:r>
              <a:rPr lang="cs-CZ" sz="1700" dirty="0" err="1" smtClean="0"/>
              <a:t>yly</a:t>
            </a:r>
            <a:r>
              <a:rPr lang="en-US" sz="1700" dirty="0" smtClean="0"/>
              <a:t> </a:t>
            </a:r>
            <a:r>
              <a:rPr lang="en-US" sz="1700" dirty="0" err="1"/>
              <a:t>během</a:t>
            </a:r>
            <a:r>
              <a:rPr lang="en-US" sz="1700" dirty="0"/>
              <a:t> </a:t>
            </a:r>
            <a:r>
              <a:rPr lang="en-US" sz="1700" dirty="0" err="1"/>
              <a:t>silážování</a:t>
            </a:r>
            <a:r>
              <a:rPr lang="en-US" sz="1700" dirty="0"/>
              <a:t> </a:t>
            </a:r>
            <a:r>
              <a:rPr lang="en-US" sz="1700" dirty="0" err="1" smtClean="0"/>
              <a:t>rychlej</a:t>
            </a:r>
            <a:r>
              <a:rPr lang="cs-CZ" sz="1700" dirty="0" smtClean="0"/>
              <a:t>i inhibovány a výsledkem je pak nižší obsah etanolu a s</a:t>
            </a:r>
            <a:r>
              <a:rPr lang="en-US" sz="1700" dirty="0" err="1" smtClean="0"/>
              <a:t>tabilnější</a:t>
            </a:r>
            <a:r>
              <a:rPr lang="en-US" sz="1700" dirty="0" smtClean="0"/>
              <a:t> </a:t>
            </a:r>
            <a:r>
              <a:rPr lang="en-US" sz="1700" dirty="0" err="1"/>
              <a:t>siláž</a:t>
            </a:r>
            <a:r>
              <a:rPr lang="en-US" sz="1700" dirty="0"/>
              <a:t> </a:t>
            </a:r>
            <a:r>
              <a:rPr lang="en-US" sz="1700" dirty="0" err="1"/>
              <a:t>při</a:t>
            </a:r>
            <a:r>
              <a:rPr lang="en-US" sz="1700" dirty="0"/>
              <a:t> </a:t>
            </a:r>
            <a:r>
              <a:rPr lang="cs-CZ" sz="1700" dirty="0" err="1" smtClean="0"/>
              <a:t>vybír</a:t>
            </a:r>
            <a:r>
              <a:rPr lang="en-US" sz="1700" dirty="0" err="1" smtClean="0"/>
              <a:t>ání</a:t>
            </a:r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373486" y="5145507"/>
            <a:ext cx="5705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Ze </a:t>
            </a:r>
            <a:r>
              <a:rPr lang="cs-CZ" dirty="0"/>
              <a:t>statistických údajů </a:t>
            </a:r>
            <a:r>
              <a:rPr lang="cs-CZ" dirty="0" smtClean="0"/>
              <a:t>je zřejmé,</a:t>
            </a:r>
            <a:r>
              <a:rPr lang="en-US" dirty="0" smtClean="0"/>
              <a:t>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hodnota</a:t>
            </a:r>
            <a:r>
              <a:rPr lang="en-US" dirty="0"/>
              <a:t> </a:t>
            </a:r>
            <a:r>
              <a:rPr lang="cs-CZ" dirty="0"/>
              <a:t>stravitelnosti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o 1 - 2% </a:t>
            </a:r>
            <a:r>
              <a:rPr lang="en-US" dirty="0" err="1"/>
              <a:t>lepší</a:t>
            </a:r>
            <a:r>
              <a:rPr lang="en-US" dirty="0"/>
              <a:t> v </a:t>
            </a:r>
            <a:r>
              <a:rPr lang="en-US" dirty="0" err="1"/>
              <a:t>siláži</a:t>
            </a:r>
            <a:r>
              <a:rPr lang="en-US" dirty="0"/>
              <a:t> </a:t>
            </a:r>
            <a:r>
              <a:rPr lang="cs-CZ" dirty="0"/>
              <a:t>ošetřené </a:t>
            </a:r>
            <a:r>
              <a:rPr lang="en-US" dirty="0" err="1"/>
              <a:t>Sil</a:t>
            </a:r>
            <a:r>
              <a:rPr lang="en-US" dirty="0"/>
              <a:t>-All Maize +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4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závěrem …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664872" y="1271834"/>
            <a:ext cx="7886700" cy="4351338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Použitím </a:t>
            </a:r>
            <a:r>
              <a:rPr lang="cs-CZ" sz="1800" dirty="0" err="1" smtClean="0">
                <a:latin typeface="+mn-lt"/>
              </a:rPr>
              <a:t>inokulantu</a:t>
            </a:r>
            <a:r>
              <a:rPr lang="cs-CZ" sz="1800" dirty="0" smtClean="0">
                <a:latin typeface="+mn-lt"/>
              </a:rPr>
              <a:t> došlo k řízené fermentaci a z původní naskladněné hmoty jsme zachovali více tun siláže.</a:t>
            </a:r>
          </a:p>
          <a:p>
            <a:pPr marL="0" indent="0">
              <a:buNone/>
            </a:pPr>
            <a:endParaRPr lang="cs-CZ" sz="1800" dirty="0" smtClean="0">
              <a:latin typeface="+mn-lt"/>
            </a:endParaRPr>
          </a:p>
          <a:p>
            <a:r>
              <a:rPr lang="cs-CZ" sz="1800" dirty="0" smtClean="0">
                <a:latin typeface="+mn-lt"/>
              </a:rPr>
              <a:t>Ošetřená siláž obsahovala vždy méně kvasinek a plísní, došlo k nižší produkci etanolu a zahřívání. </a:t>
            </a:r>
          </a:p>
          <a:p>
            <a:r>
              <a:rPr lang="cs-CZ" sz="1800" dirty="0" smtClean="0">
                <a:latin typeface="+mn-lt"/>
              </a:rPr>
              <a:t>K</a:t>
            </a:r>
            <a:r>
              <a:rPr lang="en-US" sz="1800" dirty="0" err="1" smtClean="0">
                <a:latin typeface="+mn-lt"/>
              </a:rPr>
              <a:t>vasinky</a:t>
            </a:r>
            <a:r>
              <a:rPr lang="en-US" sz="1800" dirty="0" smtClean="0">
                <a:latin typeface="+mn-lt"/>
              </a:rPr>
              <a:t> a </a:t>
            </a:r>
            <a:r>
              <a:rPr lang="en-US" sz="1800" dirty="0" err="1" smtClean="0">
                <a:latin typeface="+mn-lt"/>
              </a:rPr>
              <a:t>plísně</a:t>
            </a:r>
            <a:r>
              <a:rPr lang="en-US" sz="1800" dirty="0" smtClean="0">
                <a:latin typeface="+mn-lt"/>
              </a:rPr>
              <a:t> v </a:t>
            </a:r>
            <a:r>
              <a:rPr lang="en-US" sz="1800" dirty="0" err="1" smtClean="0">
                <a:latin typeface="+mn-lt"/>
              </a:rPr>
              <a:t>přítomnosti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vzduchu</a:t>
            </a:r>
            <a:r>
              <a:rPr lang="en-US" sz="1800" dirty="0" smtClean="0">
                <a:latin typeface="+mn-lt"/>
              </a:rPr>
              <a:t> </a:t>
            </a:r>
            <a:r>
              <a:rPr lang="cs-CZ" sz="1800" dirty="0" smtClean="0">
                <a:latin typeface="+mn-lt"/>
              </a:rPr>
              <a:t>vždy siláž </a:t>
            </a:r>
            <a:r>
              <a:rPr lang="en-US" sz="1800" dirty="0" err="1" smtClean="0">
                <a:latin typeface="+mn-lt"/>
              </a:rPr>
              <a:t>zahřívají</a:t>
            </a:r>
            <a:r>
              <a:rPr lang="cs-CZ" sz="1800" dirty="0"/>
              <a:t>,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čímž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dochází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ke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ztrát</a:t>
            </a:r>
            <a:r>
              <a:rPr lang="cs-CZ" sz="1800" dirty="0" err="1" smtClean="0">
                <a:latin typeface="+mn-lt"/>
              </a:rPr>
              <a:t>ám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sušiny</a:t>
            </a:r>
            <a:r>
              <a:rPr lang="en-US" sz="1800" dirty="0" smtClean="0">
                <a:latin typeface="+mn-lt"/>
              </a:rPr>
              <a:t>, </a:t>
            </a:r>
            <a:r>
              <a:rPr lang="cs-CZ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snížení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příjmu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krmiva</a:t>
            </a:r>
            <a:r>
              <a:rPr lang="cs-CZ" sz="1800" dirty="0"/>
              <a:t> </a:t>
            </a:r>
            <a:r>
              <a:rPr lang="cs-CZ" sz="1800" dirty="0" smtClean="0"/>
              <a:t>, </a:t>
            </a:r>
            <a:r>
              <a:rPr lang="en-US" sz="1800" dirty="0" err="1" smtClean="0">
                <a:latin typeface="+mn-lt"/>
              </a:rPr>
              <a:t>energie</a:t>
            </a:r>
            <a:r>
              <a:rPr lang="en-US" sz="1800" dirty="0" smtClean="0">
                <a:latin typeface="+mn-lt"/>
              </a:rPr>
              <a:t> a</a:t>
            </a:r>
            <a:r>
              <a:rPr lang="cs-CZ" sz="1800" dirty="0" smtClean="0">
                <a:latin typeface="+mn-lt"/>
              </a:rPr>
              <a:t> tak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produktivity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zvířat</a:t>
            </a:r>
            <a:r>
              <a:rPr lang="cs-CZ" sz="1800" dirty="0"/>
              <a:t>.</a:t>
            </a:r>
            <a:endParaRPr lang="cs-CZ" sz="1800" dirty="0" smtClean="0">
              <a:latin typeface="+mn-lt"/>
            </a:endParaRPr>
          </a:p>
          <a:p>
            <a:endParaRPr lang="cs-CZ" sz="1800" dirty="0" smtClean="0">
              <a:latin typeface="+mn-lt"/>
            </a:endParaRPr>
          </a:p>
          <a:p>
            <a:r>
              <a:rPr lang="en-US" sz="1800" dirty="0" err="1" smtClean="0">
                <a:latin typeface="+mn-lt"/>
              </a:rPr>
              <a:t>Siláž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ošetřená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Sil</a:t>
            </a:r>
            <a:r>
              <a:rPr lang="en-US" sz="1800" dirty="0" smtClean="0">
                <a:latin typeface="+mn-lt"/>
              </a:rPr>
              <a:t>-All Maize + </a:t>
            </a:r>
            <a:r>
              <a:rPr lang="en-US" sz="1800" dirty="0" err="1" smtClean="0">
                <a:latin typeface="+mn-lt"/>
              </a:rPr>
              <a:t>byla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významně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stabilnější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při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vybírání</a:t>
            </a:r>
            <a:r>
              <a:rPr lang="cs-CZ" sz="1800" dirty="0" smtClean="0">
                <a:latin typeface="+mn-lt"/>
              </a:rPr>
              <a:t>, sledování sekundární stability – rozdíl 10 hodin navíc</a:t>
            </a:r>
          </a:p>
          <a:p>
            <a:endParaRPr lang="cs-CZ" sz="1800" dirty="0" smtClean="0">
              <a:latin typeface="+mn-lt"/>
            </a:endParaRPr>
          </a:p>
          <a:p>
            <a:r>
              <a:rPr lang="en-US" sz="1800" dirty="0" err="1" smtClean="0">
                <a:latin typeface="+mn-lt"/>
              </a:rPr>
              <a:t>Zvýšením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teploty</a:t>
            </a:r>
            <a:r>
              <a:rPr lang="en-US" sz="1800" dirty="0" smtClean="0">
                <a:latin typeface="+mn-lt"/>
              </a:rPr>
              <a:t> o </a:t>
            </a:r>
            <a:r>
              <a:rPr lang="en-US" sz="1800" dirty="0" err="1" smtClean="0">
                <a:latin typeface="+mn-lt"/>
              </a:rPr>
              <a:t>každých</a:t>
            </a:r>
            <a:r>
              <a:rPr lang="en-US" sz="1800" dirty="0" smtClean="0">
                <a:latin typeface="+mn-lt"/>
              </a:rPr>
              <a:t> 10</a:t>
            </a:r>
            <a:r>
              <a:rPr lang="cs-CZ" sz="1800" dirty="0" smtClean="0">
                <a:latin typeface="+mn-lt"/>
              </a:rPr>
              <a:t> </a:t>
            </a:r>
            <a:r>
              <a:rPr lang="cs-CZ" sz="1800" baseline="30000" dirty="0" smtClean="0">
                <a:latin typeface="+mn-lt"/>
              </a:rPr>
              <a:t>o</a:t>
            </a:r>
            <a:r>
              <a:rPr lang="en-US" sz="1800" dirty="0" smtClean="0">
                <a:latin typeface="+mn-lt"/>
              </a:rPr>
              <a:t>C v 1 </a:t>
            </a:r>
            <a:r>
              <a:rPr lang="en-US" sz="1800" dirty="0" err="1" smtClean="0">
                <a:latin typeface="+mn-lt"/>
              </a:rPr>
              <a:t>tuně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siláže</a:t>
            </a:r>
            <a:r>
              <a:rPr lang="en-US" sz="1800" dirty="0" smtClean="0">
                <a:latin typeface="+mn-lt"/>
              </a:rPr>
              <a:t> je </a:t>
            </a:r>
            <a:r>
              <a:rPr lang="en-US" sz="1800" dirty="0" err="1" smtClean="0">
                <a:latin typeface="+mn-lt"/>
              </a:rPr>
              <a:t>ztrátou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takového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množství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energie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 err="1" smtClean="0">
                <a:latin typeface="+mn-lt"/>
              </a:rPr>
              <a:t>které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vede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ke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snížení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produkce</a:t>
            </a:r>
            <a:r>
              <a:rPr lang="en-US" sz="1800" dirty="0" smtClean="0">
                <a:latin typeface="+mn-lt"/>
              </a:rPr>
              <a:t> o 5 l </a:t>
            </a:r>
            <a:r>
              <a:rPr lang="en-US" sz="1800" dirty="0" err="1" smtClean="0">
                <a:latin typeface="+mn-lt"/>
              </a:rPr>
              <a:t>mlé</a:t>
            </a:r>
            <a:r>
              <a:rPr lang="cs-CZ" sz="1800" dirty="0" err="1" smtClean="0">
                <a:latin typeface="+mn-lt"/>
              </a:rPr>
              <a:t>ka</a:t>
            </a:r>
            <a:endParaRPr lang="cs-CZ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03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 smtClean="0"/>
              <a:t>Neošetřené – Ošetřené Sil-</a:t>
            </a:r>
            <a:r>
              <a:rPr lang="cs-CZ" sz="3600" dirty="0" err="1" smtClean="0"/>
              <a:t>All</a:t>
            </a:r>
            <a:r>
              <a:rPr lang="cs-CZ" sz="3600" dirty="0" smtClean="0"/>
              <a:t> </a:t>
            </a:r>
            <a:r>
              <a:rPr lang="cs-CZ" sz="3600" dirty="0" err="1" smtClean="0"/>
              <a:t>Maize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" y="3966952"/>
            <a:ext cx="3997600" cy="289860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3966952"/>
            <a:ext cx="3588336" cy="26912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" y="836229"/>
            <a:ext cx="3997600" cy="2998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836229"/>
            <a:ext cx="3588336" cy="26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Zbytečně moc odkryté </a:t>
            </a:r>
            <a:r>
              <a:rPr lang="cs-CZ" dirty="0" smtClean="0"/>
              <a:t>!!!!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64" y="732711"/>
            <a:ext cx="3619694" cy="271477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97" y="714586"/>
            <a:ext cx="3819301" cy="28644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17" y="3978421"/>
            <a:ext cx="4141273" cy="31059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425" y="3978421"/>
            <a:ext cx="3821716" cy="28662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29" y="2090096"/>
            <a:ext cx="3754907" cy="28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A jak to vypadá na </a:t>
            </a:r>
            <a:r>
              <a:rPr lang="cs-CZ" sz="2000" dirty="0" err="1" smtClean="0"/>
              <a:t>termokameře</a:t>
            </a:r>
            <a:r>
              <a:rPr lang="cs-CZ" sz="2000" dirty="0" smtClean="0"/>
              <a:t> ?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64" y="1126158"/>
            <a:ext cx="3802413" cy="28518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88" y="264784"/>
            <a:ext cx="3802412" cy="28518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229" y="901548"/>
            <a:ext cx="3619694" cy="27147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32" y="3977968"/>
            <a:ext cx="4064000" cy="304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927" y="3977968"/>
            <a:ext cx="4205668" cy="31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nezakrytí vůbec ? I tak někde ..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5" y="1554053"/>
            <a:ext cx="3503783" cy="26278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81" y="1877478"/>
            <a:ext cx="3423858" cy="25678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53" y="4445372"/>
            <a:ext cx="3046569" cy="22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 vždy - vršek-bok-není možné dostatečné udusání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66" y="2037264"/>
            <a:ext cx="4369084" cy="327681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3527949"/>
            <a:ext cx="3932066" cy="29490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7" y="1866654"/>
            <a:ext cx="2454141" cy="18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Neudusaný bok – obrovské ztráty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" y="2027394"/>
            <a:ext cx="3802413" cy="28518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49" y="3595610"/>
            <a:ext cx="3422918" cy="25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Nešetrné odběry –problém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276" y="795908"/>
            <a:ext cx="3290464" cy="24678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14" y="664537"/>
            <a:ext cx="3640785" cy="27305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65" y="2029831"/>
            <a:ext cx="3357449" cy="25180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225" y="3860911"/>
            <a:ext cx="3458066" cy="25935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82" y="3752189"/>
            <a:ext cx="3357448" cy="25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Hlavně důraz na začišťování hmoty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0" y="1234744"/>
            <a:ext cx="3519078" cy="2639309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72" y="1413013"/>
            <a:ext cx="3043693" cy="22827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1" y="3969912"/>
            <a:ext cx="3651876" cy="273890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24" y="3969912"/>
            <a:ext cx="3583187" cy="26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074EEFD5-0DD5-4B29-AFF2-EC20AD2A781B}" vid="{C9E680B3-0E94-4D33-8044-510A01381AC2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Prezentace_4-3</Template>
  <TotalTime>5465</TotalTime>
  <Words>501</Words>
  <Application>Microsoft Office PowerPoint</Application>
  <PresentationFormat>Předvádění na obrazovce (4:3)</PresentationFormat>
  <Paragraphs>65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Thème Office</vt:lpstr>
      <vt:lpstr>1_Thème Office</vt:lpstr>
      <vt:lpstr>Siláže v praxi, Sil-All Maize+FVA</vt:lpstr>
      <vt:lpstr>Co určitě nedělat – tzv. čepice !!!</vt:lpstr>
      <vt:lpstr>Zbytečně moc odkryté !!!!  </vt:lpstr>
      <vt:lpstr>A jak to vypadá na termokameře ?  </vt:lpstr>
      <vt:lpstr>A nezakrytí vůbec ? I tak někde ..</vt:lpstr>
      <vt:lpstr>Problém vždy - vršek-bok-není možné dostatečné udusání</vt:lpstr>
      <vt:lpstr>Neudusaný bok – obrovské ztráty</vt:lpstr>
      <vt:lpstr>Nešetrné odběry –problém  </vt:lpstr>
      <vt:lpstr>Hlavně důraz na začišťování hmoty</vt:lpstr>
      <vt:lpstr>Detail termokamerou nezčištěno</vt:lpstr>
      <vt:lpstr>Nezačištěné, moc odkryté a padá zvrchu   </vt:lpstr>
      <vt:lpstr>A jaké je pak na žlabu, při krmení ????</vt:lpstr>
      <vt:lpstr>Takto přece ne !!!</vt:lpstr>
      <vt:lpstr>Vykusovač ano – ale ne tupý          Ano</vt:lpstr>
      <vt:lpstr>Vykusovač a lžíce               takto OK</vt:lpstr>
      <vt:lpstr>Nakladací lžíce - ale prosím šetrně vždy</vt:lpstr>
      <vt:lpstr>I takto někde bohužel vypadá  </vt:lpstr>
      <vt:lpstr>                   </vt:lpstr>
      <vt:lpstr>Propionibacterium acidipropionici</vt:lpstr>
      <vt:lpstr>Ověřování přípravku Sil-All Maiz v praxi,  AGRA Brtnice, VZOD Zašová </vt:lpstr>
      <vt:lpstr>Založení pokusů</vt:lpstr>
      <vt:lpstr>Vyhodnocení ztrát  </vt:lpstr>
      <vt:lpstr>Výsledné hodnoty kyselin a etanolu </vt:lpstr>
      <vt:lpstr>A závěrem … </vt:lpstr>
      <vt:lpstr>Neošetřené – Ošetřené Sil-All Maize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Siláže v praxi, Sil-All Maize+FVA</dc:title>
  <dc:creator>HP</dc:creator>
  <cp:lastModifiedBy>HP</cp:lastModifiedBy>
  <cp:revision>42</cp:revision>
  <cp:lastPrinted>2018-02-15T11:23:17Z</cp:lastPrinted>
  <dcterms:created xsi:type="dcterms:W3CDTF">2018-02-09T10:52:06Z</dcterms:created>
  <dcterms:modified xsi:type="dcterms:W3CDTF">2018-02-15T21:20:26Z</dcterms:modified>
</cp:coreProperties>
</file>