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62" r:id="rId2"/>
    <p:sldId id="259" r:id="rId3"/>
    <p:sldId id="258" r:id="rId4"/>
    <p:sldId id="263" r:id="rId5"/>
    <p:sldId id="270" r:id="rId6"/>
    <p:sldId id="272" r:id="rId7"/>
    <p:sldId id="273" r:id="rId8"/>
    <p:sldId id="274" r:id="rId9"/>
    <p:sldId id="276" r:id="rId10"/>
    <p:sldId id="266" r:id="rId11"/>
    <p:sldId id="267" r:id="rId12"/>
    <p:sldId id="271" r:id="rId13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15" autoAdjust="0"/>
    <p:restoredTop sz="97158" autoAdjust="0"/>
  </p:normalViewPr>
  <p:slideViewPr>
    <p:cSldViewPr snapToGrid="0">
      <p:cViewPr>
        <p:scale>
          <a:sx n="77" d="100"/>
          <a:sy n="77" d="100"/>
        </p:scale>
        <p:origin x="-546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C06A4576-8BED-4AD6-8D0D-2FF65E73EE59}" type="datetimeFigureOut">
              <a:rPr lang="cs-CZ" smtClean="0"/>
              <a:t>15.2.2018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087D7D44-72EC-402F-8158-5DB5EE61FF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49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BE1C-427E-45B3-8B72-D9CCF0AD9FC1}" type="datetimeFigureOut">
              <a:rPr lang="cs-CZ" smtClean="0"/>
              <a:t>15.2.2018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DDDC2-791E-4DEA-B0EE-394989046C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0250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BE1C-427E-45B3-8B72-D9CCF0AD9FC1}" type="datetimeFigureOut">
              <a:rPr lang="cs-CZ" smtClean="0"/>
              <a:t>15.2.2018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DDDC2-791E-4DEA-B0EE-394989046C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2851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BE1C-427E-45B3-8B72-D9CCF0AD9FC1}" type="datetimeFigureOut">
              <a:rPr lang="cs-CZ" smtClean="0"/>
              <a:t>15.2.2018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DDDC2-791E-4DEA-B0EE-394989046C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1965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BE1C-427E-45B3-8B72-D9CCF0AD9FC1}" type="datetimeFigureOut">
              <a:rPr lang="cs-CZ" smtClean="0"/>
              <a:t>15.2.2018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DDDC2-791E-4DEA-B0EE-394989046C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572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BE1C-427E-45B3-8B72-D9CCF0AD9FC1}" type="datetimeFigureOut">
              <a:rPr lang="cs-CZ" smtClean="0"/>
              <a:t>15.2.2018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DDDC2-791E-4DEA-B0EE-394989046C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8004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BE1C-427E-45B3-8B72-D9CCF0AD9FC1}" type="datetimeFigureOut">
              <a:rPr lang="cs-CZ" smtClean="0"/>
              <a:t>15.2.2018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DDDC2-791E-4DEA-B0EE-394989046C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959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BE1C-427E-45B3-8B72-D9CCF0AD9FC1}" type="datetimeFigureOut">
              <a:rPr lang="cs-CZ" smtClean="0"/>
              <a:t>15.2.2018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DDDC2-791E-4DEA-B0EE-394989046C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5137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BE1C-427E-45B3-8B72-D9CCF0AD9FC1}" type="datetimeFigureOut">
              <a:rPr lang="cs-CZ" smtClean="0"/>
              <a:t>15.2.2018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DDDC2-791E-4DEA-B0EE-394989046C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175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BE1C-427E-45B3-8B72-D9CCF0AD9FC1}" type="datetimeFigureOut">
              <a:rPr lang="cs-CZ" smtClean="0"/>
              <a:t>15.2.2018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DDDC2-791E-4DEA-B0EE-394989046C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404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BE1C-427E-45B3-8B72-D9CCF0AD9FC1}" type="datetimeFigureOut">
              <a:rPr lang="cs-CZ" smtClean="0"/>
              <a:t>15.2.2018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DDDC2-791E-4DEA-B0EE-394989046C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4092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BE1C-427E-45B3-8B72-D9CCF0AD9FC1}" type="datetimeFigureOut">
              <a:rPr lang="cs-CZ" smtClean="0"/>
              <a:t>15.2.2018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DDDC2-791E-4DEA-B0EE-394989046C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40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9BE1C-427E-45B3-8B72-D9CCF0AD9FC1}" type="datetimeFigureOut">
              <a:rPr lang="cs-CZ" smtClean="0"/>
              <a:t>15.2.2018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DDDC2-791E-4DEA-B0EE-394989046C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9050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23731" y="3544711"/>
            <a:ext cx="105119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Příprava objemných 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krmiv pro 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BPS</a:t>
            </a:r>
            <a:endParaRPr lang="cs-C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Ing. Martin Haitl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h.D.</a:t>
            </a:r>
          </a:p>
        </p:txBody>
      </p:sp>
    </p:spTree>
    <p:extLst>
      <p:ext uri="{BB962C8B-B14F-4D97-AF65-F5344CB8AC3E}">
        <p14:creationId xmlns:p14="http://schemas.microsoft.com/office/powerpoint/2010/main" val="70518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096724" y="1263875"/>
            <a:ext cx="10511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Vliv nárůstu teploty siláže na pH, obsah kyselin a produkci metanu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702" y="2508101"/>
            <a:ext cx="9250595" cy="385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674444" y="6361397"/>
            <a:ext cx="2301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(Hermann et al., 2015)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732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7" y="-12357"/>
            <a:ext cx="12192000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54908" y="1449226"/>
            <a:ext cx="1095372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Důsledky aerobní nestability na produkci metanu siláže</a:t>
            </a:r>
          </a:p>
          <a:p>
            <a:pPr algn="ctr"/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Nárůst teploty o 1 °C nad okolní teplotu znamená pokles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CH</a:t>
            </a:r>
            <a:r>
              <a:rPr lang="cs-CZ" sz="3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/kg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org.suš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/den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Nárůst o 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°C po dobu 3 dnů = 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% nižší výtěžnost metanu, tj. </a:t>
            </a:r>
            <a:r>
              <a:rPr lang="cs-CZ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Kč/t kukuřičné siláže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!!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 letních měsících dochází k rychlejšímu a vyššímu záhřevu 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siláže</a:t>
            </a:r>
            <a:endParaRPr lang="cs-C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000" y="4618800"/>
            <a:ext cx="16002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4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0"/>
            <a:ext cx="12192000" cy="8001000"/>
          </a:xfrm>
          <a:prstGeom prst="rect">
            <a:avLst/>
          </a:prstGeom>
        </p:spPr>
      </p:pic>
      <p:pic>
        <p:nvPicPr>
          <p:cNvPr id="4" name="Obrázek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0" y="-229152"/>
            <a:ext cx="12192000" cy="6858000"/>
          </a:xfrm>
          <a:prstGeom prst="rect">
            <a:avLst/>
          </a:prstGeom>
        </p:spPr>
      </p:pic>
      <p:sp>
        <p:nvSpPr>
          <p:cNvPr id="5" name="TextovéPole 4"/>
          <p:cNvSpPr txBox="1">
            <a:spLocks/>
          </p:cNvSpPr>
          <p:nvPr/>
        </p:nvSpPr>
        <p:spPr>
          <a:xfrm>
            <a:off x="852183" y="999218"/>
            <a:ext cx="10511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Závěr</a:t>
            </a:r>
            <a:endParaRPr lang="cs-CZ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71756" y="1879778"/>
            <a:ext cx="1207276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bg1"/>
                </a:solidFill>
              </a:rPr>
              <a:t>Použitím silážního inokulantu má vliv na výslednou kvalitu siláže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bg1"/>
                </a:solidFill>
              </a:rPr>
              <a:t>Pokusem byl zjištěn rozdíl v aerobní stabilitě siláže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bg1"/>
                </a:solidFill>
              </a:rPr>
              <a:t>Vliv na produkci metanu siláže a ekonomiku provozu BPS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>
              <a:solidFill>
                <a:schemeClr val="bg1"/>
              </a:solidFill>
            </a:endParaRPr>
          </a:p>
          <a:p>
            <a:pPr algn="ctr"/>
            <a:r>
              <a:rPr lang="cs-CZ" sz="3200" dirty="0" smtClean="0">
                <a:solidFill>
                  <a:schemeClr val="bg1"/>
                </a:solidFill>
              </a:rPr>
              <a:t>Děkuji za pozornost</a:t>
            </a:r>
          </a:p>
          <a:p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765" y="5201443"/>
            <a:ext cx="1603375" cy="16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7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23731" y="2039076"/>
            <a:ext cx="10511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79854" y="2210574"/>
            <a:ext cx="112322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Hlavní rozdíly v přípravě objemných krmiv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ŽV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 BPS</a:t>
            </a:r>
          </a:p>
          <a:p>
            <a:endParaRPr lang="cs-C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Délka řezanky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ermín sklizně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Použitý silážní inokulant</a:t>
            </a:r>
          </a:p>
          <a:p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 obou případech je důležité sklidit dostatečné množství řezanky v odpovídající kvalitě pro dosažení požadované užitkovosti produkce mléka, masa resp. bioplynu!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14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32487" y="2210400"/>
            <a:ext cx="1091947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Princip účinku 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kombinovaného silážního inokulantu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EnergySil</a:t>
            </a:r>
            <a:endParaRPr lang="cs-C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tabLst>
                <a:tab pos="4127500" algn="l"/>
              </a:tabLst>
            </a:pP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Homofermentativní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kmeny 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rychlý start fermentačního procesu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Heterofermentativní kmeny – produkce kys. octové, </a:t>
            </a:r>
            <a:endParaRPr lang="cs-CZ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aerobní 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stabilita krmiva při skladování, meziskladování a 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zkrmování</a:t>
            </a:r>
            <a:endParaRPr lang="cs-CZ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542925">
              <a:buFont typeface="Arial" panose="020B0604020202020204" pitchFamily="34" charset="0"/>
              <a:buChar char="•"/>
            </a:pP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Enzymatická 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složka – 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podpora rozkladu vlákniny </a:t>
            </a: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000" y="4618800"/>
            <a:ext cx="1603375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24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27" y="1691847"/>
            <a:ext cx="6781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627" y="1691847"/>
            <a:ext cx="4058659" cy="266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000" y="4618800"/>
            <a:ext cx="1603375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825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23730" y="1691198"/>
            <a:ext cx="10511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Aerobní stabilita siláží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295401" y="2842053"/>
            <a:ext cx="960119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smtClean="0"/>
              <a:t>Ověření aerobní stability kukuřičné siláže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smtClean="0"/>
              <a:t>Varianta ošetřená </a:t>
            </a:r>
            <a:r>
              <a:rPr lang="cs-CZ" sz="3200" dirty="0" err="1" smtClean="0"/>
              <a:t>inokulantem</a:t>
            </a:r>
            <a:r>
              <a:rPr lang="cs-CZ" sz="3200" dirty="0" smtClean="0"/>
              <a:t> </a:t>
            </a:r>
            <a:r>
              <a:rPr lang="cs-CZ" sz="3200" dirty="0" err="1" smtClean="0"/>
              <a:t>EnergySil</a:t>
            </a:r>
            <a:r>
              <a:rPr lang="cs-CZ" sz="3200" dirty="0" smtClean="0"/>
              <a:t> vs. kontrola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smtClean="0"/>
              <a:t>Pokus realizován ve spolupráci s </a:t>
            </a:r>
            <a:r>
              <a:rPr lang="cs-CZ" sz="3200" dirty="0" err="1" smtClean="0"/>
              <a:t>AGRIA</a:t>
            </a:r>
            <a:r>
              <a:rPr lang="cs-CZ" sz="3200" dirty="0" smtClean="0"/>
              <a:t> Nížkovice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smtClean="0"/>
              <a:t>Založení siláže 1. 9.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smtClean="0"/>
              <a:t>Odběr testovaného materiálu 7. 12.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000" y="4618800"/>
            <a:ext cx="16002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57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23730" y="1691198"/>
            <a:ext cx="10511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Aerobní stabilita siláží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243" y="1363188"/>
            <a:ext cx="9768552" cy="549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0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79059" y="2056809"/>
            <a:ext cx="4800000" cy="3600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66654" y="2056809"/>
            <a:ext cx="4800000" cy="3600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000" y="4618509"/>
            <a:ext cx="16002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44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23729" y="1219750"/>
            <a:ext cx="10511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Aerobní stabilita siláží 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109671"/>
              </p:ext>
            </p:extLst>
          </p:nvPr>
        </p:nvGraphicFramePr>
        <p:xfrm>
          <a:off x="1488445" y="1829721"/>
          <a:ext cx="9095555" cy="45693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77825"/>
                <a:gridCol w="2485878"/>
                <a:gridCol w="3031852"/>
              </a:tblGrid>
              <a:tr h="526497">
                <a:tc>
                  <a:txBody>
                    <a:bodyPr/>
                    <a:lstStyle/>
                    <a:p>
                      <a:endParaRPr lang="cs-CZ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/>
                        <a:t>Ošetřená varianta</a:t>
                      </a:r>
                      <a:endParaRPr lang="cs-CZ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/>
                        <a:t>Kontrola</a:t>
                      </a:r>
                      <a:endParaRPr lang="cs-CZ" sz="2600" dirty="0"/>
                    </a:p>
                  </a:txBody>
                  <a:tcPr/>
                </a:tc>
              </a:tr>
              <a:tr h="526497">
                <a:tc>
                  <a:txBody>
                    <a:bodyPr/>
                    <a:lstStyle/>
                    <a:p>
                      <a:r>
                        <a:rPr lang="cs-CZ" sz="2600" dirty="0" smtClean="0"/>
                        <a:t>Sušina (%)</a:t>
                      </a:r>
                      <a:endParaRPr lang="cs-CZ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/>
                        <a:t>35,6</a:t>
                      </a:r>
                      <a:endParaRPr lang="cs-CZ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/>
                        <a:t>37,17</a:t>
                      </a:r>
                      <a:endParaRPr lang="cs-CZ" sz="2600" dirty="0"/>
                    </a:p>
                  </a:txBody>
                  <a:tcPr/>
                </a:tc>
              </a:tr>
              <a:tr h="526497">
                <a:tc>
                  <a:txBody>
                    <a:bodyPr/>
                    <a:lstStyle/>
                    <a:p>
                      <a:r>
                        <a:rPr lang="cs-CZ" sz="2600" dirty="0" smtClean="0"/>
                        <a:t>Popeloviny (% suš.)</a:t>
                      </a:r>
                      <a:endParaRPr lang="cs-CZ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/>
                        <a:t>4,95</a:t>
                      </a:r>
                      <a:endParaRPr lang="cs-CZ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/>
                        <a:t>5,36</a:t>
                      </a:r>
                      <a:endParaRPr lang="cs-CZ" sz="2600" dirty="0"/>
                    </a:p>
                  </a:txBody>
                  <a:tcPr/>
                </a:tc>
              </a:tr>
              <a:tr h="526497">
                <a:tc>
                  <a:txBody>
                    <a:bodyPr/>
                    <a:lstStyle/>
                    <a:p>
                      <a:r>
                        <a:rPr lang="cs-CZ" sz="2600" dirty="0" smtClean="0"/>
                        <a:t>Kys.</a:t>
                      </a:r>
                      <a:r>
                        <a:rPr lang="cs-CZ" sz="2600" baseline="0" dirty="0" smtClean="0"/>
                        <a:t> mléčná </a:t>
                      </a:r>
                      <a:r>
                        <a:rPr lang="cs-CZ" sz="2600" dirty="0" smtClean="0"/>
                        <a:t>(% suš.)</a:t>
                      </a:r>
                      <a:endParaRPr lang="cs-CZ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/>
                        <a:t>4,08</a:t>
                      </a:r>
                      <a:endParaRPr lang="cs-CZ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/>
                        <a:t>3,75</a:t>
                      </a:r>
                      <a:endParaRPr lang="cs-CZ" sz="2600" dirty="0"/>
                    </a:p>
                  </a:txBody>
                  <a:tcPr/>
                </a:tc>
              </a:tr>
              <a:tr h="526497">
                <a:tc>
                  <a:txBody>
                    <a:bodyPr/>
                    <a:lstStyle/>
                    <a:p>
                      <a:r>
                        <a:rPr lang="cs-CZ" sz="2600" dirty="0" smtClean="0"/>
                        <a:t>Kys. octová </a:t>
                      </a:r>
                      <a:r>
                        <a:rPr lang="cs-CZ" sz="2600" dirty="0" smtClean="0"/>
                        <a:t>(% suš.)</a:t>
                      </a:r>
                      <a:endParaRPr lang="cs-CZ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>
                          <a:solidFill>
                            <a:srgbClr val="FF0000"/>
                          </a:solidFill>
                        </a:rPr>
                        <a:t>2,99</a:t>
                      </a:r>
                      <a:endParaRPr lang="cs-CZ" sz="2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/>
                        <a:t>0,88</a:t>
                      </a:r>
                      <a:endParaRPr lang="cs-CZ" sz="2600" dirty="0"/>
                    </a:p>
                  </a:txBody>
                  <a:tcPr/>
                </a:tc>
              </a:tr>
              <a:tr h="526497">
                <a:tc>
                  <a:txBody>
                    <a:bodyPr/>
                    <a:lstStyle/>
                    <a:p>
                      <a:r>
                        <a:rPr lang="cs-CZ" sz="2600" dirty="0" smtClean="0"/>
                        <a:t>Kys. propionová </a:t>
                      </a:r>
                      <a:r>
                        <a:rPr lang="cs-CZ" sz="2600" dirty="0" smtClean="0"/>
                        <a:t>(% suš.)</a:t>
                      </a:r>
                      <a:endParaRPr lang="cs-CZ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/>
                        <a:t>0,63</a:t>
                      </a:r>
                      <a:endParaRPr lang="cs-CZ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/>
                        <a:t>0,49</a:t>
                      </a:r>
                      <a:endParaRPr lang="cs-CZ" sz="2600" dirty="0"/>
                    </a:p>
                  </a:txBody>
                  <a:tcPr/>
                </a:tc>
              </a:tr>
              <a:tr h="526497">
                <a:tc>
                  <a:txBody>
                    <a:bodyPr/>
                    <a:lstStyle/>
                    <a:p>
                      <a:r>
                        <a:rPr lang="cs-CZ" sz="2600" dirty="0" smtClean="0"/>
                        <a:t>Kys. máselná </a:t>
                      </a:r>
                      <a:r>
                        <a:rPr lang="cs-CZ" sz="2600" dirty="0" smtClean="0"/>
                        <a:t>(% suš.)</a:t>
                      </a:r>
                      <a:endParaRPr lang="cs-CZ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/>
                        <a:t>˂ 0,01</a:t>
                      </a:r>
                      <a:endParaRPr lang="cs-CZ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600" dirty="0" smtClean="0"/>
                        <a:t>˂</a:t>
                      </a:r>
                      <a:r>
                        <a:rPr lang="cs-CZ" sz="2600" baseline="0" dirty="0" smtClean="0"/>
                        <a:t> 0,01</a:t>
                      </a:r>
                      <a:endParaRPr lang="cs-CZ" sz="2600" dirty="0" smtClean="0"/>
                    </a:p>
                  </a:txBody>
                  <a:tcPr/>
                </a:tc>
              </a:tr>
              <a:tr h="526497">
                <a:tc>
                  <a:txBody>
                    <a:bodyPr/>
                    <a:lstStyle/>
                    <a:p>
                      <a:r>
                        <a:rPr lang="cs-CZ" sz="2600" dirty="0" smtClean="0"/>
                        <a:t>pH</a:t>
                      </a:r>
                      <a:endParaRPr lang="cs-CZ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/>
                        <a:t>3,95</a:t>
                      </a:r>
                      <a:endParaRPr lang="cs-CZ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600" dirty="0" smtClean="0"/>
                        <a:t>3,9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000" y="4618800"/>
            <a:ext cx="16002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21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23730" y="1168646"/>
            <a:ext cx="10511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Aerobní stabilita siláží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308" y="1796059"/>
            <a:ext cx="8099384" cy="490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000" y="4618800"/>
            <a:ext cx="16002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ousměrná svislá šipka 1"/>
          <p:cNvSpPr/>
          <p:nvPr/>
        </p:nvSpPr>
        <p:spPr>
          <a:xfrm>
            <a:off x="8106033" y="2984651"/>
            <a:ext cx="361064" cy="888698"/>
          </a:xfrm>
          <a:prstGeom prst="upDown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467097" y="3004557"/>
            <a:ext cx="942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+ 4°C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22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7600</TotalTime>
  <Words>290</Words>
  <Application>Microsoft Office PowerPoint</Application>
  <PresentationFormat>Vlastní</PresentationFormat>
  <Paragraphs>66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Černý</dc:creator>
  <cp:lastModifiedBy>Haitl</cp:lastModifiedBy>
  <cp:revision>48</cp:revision>
  <cp:lastPrinted>2017-02-20T20:02:30Z</cp:lastPrinted>
  <dcterms:created xsi:type="dcterms:W3CDTF">2016-07-22T11:01:53Z</dcterms:created>
  <dcterms:modified xsi:type="dcterms:W3CDTF">2018-02-16T05:32:39Z</dcterms:modified>
</cp:coreProperties>
</file>